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539" r:id="rId3"/>
    <p:sldId id="325" r:id="rId4"/>
    <p:sldId id="414" r:id="rId5"/>
    <p:sldId id="412" r:id="rId6"/>
    <p:sldId id="413" r:id="rId7"/>
    <p:sldId id="540" r:id="rId8"/>
    <p:sldId id="541" r:id="rId9"/>
    <p:sldId id="543" r:id="rId10"/>
    <p:sldId id="269" r:id="rId11"/>
    <p:sldId id="329" r:id="rId12"/>
    <p:sldId id="336" r:id="rId13"/>
    <p:sldId id="332" r:id="rId14"/>
    <p:sldId id="333" r:id="rId15"/>
    <p:sldId id="334" r:id="rId16"/>
    <p:sldId id="544" r:id="rId17"/>
    <p:sldId id="545" r:id="rId18"/>
    <p:sldId id="546" r:id="rId19"/>
    <p:sldId id="547" r:id="rId20"/>
    <p:sldId id="548" r:id="rId21"/>
    <p:sldId id="549" r:id="rId22"/>
    <p:sldId id="553" r:id="rId23"/>
    <p:sldId id="550" r:id="rId24"/>
    <p:sldId id="551" r:id="rId25"/>
    <p:sldId id="552" r:id="rId26"/>
    <p:sldId id="554" r:id="rId27"/>
    <p:sldId id="555" r:id="rId28"/>
    <p:sldId id="465" r:id="rId29"/>
    <p:sldId id="385" r:id="rId30"/>
    <p:sldId id="464" r:id="rId31"/>
    <p:sldId id="466" r:id="rId32"/>
    <p:sldId id="472" r:id="rId33"/>
    <p:sldId id="258" r:id="rId34"/>
    <p:sldId id="259" r:id="rId35"/>
    <p:sldId id="383" r:id="rId36"/>
    <p:sldId id="475" r:id="rId37"/>
    <p:sldId id="386" r:id="rId38"/>
    <p:sldId id="390" r:id="rId39"/>
    <p:sldId id="476" r:id="rId40"/>
    <p:sldId id="260" r:id="rId41"/>
    <p:sldId id="304" r:id="rId42"/>
    <p:sldId id="480" r:id="rId43"/>
    <p:sldId id="481" r:id="rId44"/>
    <p:sldId id="274" r:id="rId45"/>
    <p:sldId id="484" r:id="rId46"/>
    <p:sldId id="369" r:id="rId47"/>
    <p:sldId id="512" r:id="rId48"/>
    <p:sldId id="513" r:id="rId49"/>
    <p:sldId id="344" r:id="rId50"/>
    <p:sldId id="345" r:id="rId51"/>
    <p:sldId id="346" r:id="rId52"/>
    <p:sldId id="348" r:id="rId53"/>
    <p:sldId id="349" r:id="rId54"/>
    <p:sldId id="515" r:id="rId55"/>
    <p:sldId id="516" r:id="rId56"/>
    <p:sldId id="518" r:id="rId57"/>
    <p:sldId id="350" r:id="rId58"/>
    <p:sldId id="519" r:id="rId59"/>
    <p:sldId id="315" r:id="rId60"/>
    <p:sldId id="316" r:id="rId61"/>
    <p:sldId id="537" r:id="rId62"/>
    <p:sldId id="320" r:id="rId63"/>
    <p:sldId id="321" r:id="rId64"/>
    <p:sldId id="556" r:id="rId65"/>
    <p:sldId id="557" r:id="rId66"/>
    <p:sldId id="558" r:id="rId67"/>
    <p:sldId id="559" r:id="rId68"/>
    <p:sldId id="560" r:id="rId69"/>
    <p:sldId id="561" r:id="rId70"/>
    <p:sldId id="562" r:id="rId71"/>
    <p:sldId id="563" r:id="rId72"/>
    <p:sldId id="564" r:id="rId73"/>
    <p:sldId id="565" r:id="rId74"/>
    <p:sldId id="566" r:id="rId75"/>
    <p:sldId id="567" r:id="rId76"/>
    <p:sldId id="568"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35744-FCAB-44FB-A682-AA1585EBF204}" v="55" dt="2025-09-18T10:17:10.985"/>
    <p1510:client id="{DA2DC668-F22A-4F7A-9F36-88CA91F50D46}" v="868" dt="2025-09-29T06:59:33.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08" y="2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矢口勇一" userId="912075d5-8e90-457e-8e5d-489657d52d38" providerId="ADAL" clId="{4FB184D2-FBAD-4CF9-95E9-846A50F32774}"/>
    <pc:docChg chg="undo custSel addSld delSld modSld">
      <pc:chgData name="矢口勇一" userId="912075d5-8e90-457e-8e5d-489657d52d38" providerId="ADAL" clId="{4FB184D2-FBAD-4CF9-95E9-846A50F32774}" dt="2025-09-29T06:59:33.506" v="883" actId="27636"/>
      <pc:docMkLst>
        <pc:docMk/>
      </pc:docMkLst>
      <pc:sldChg chg="add">
        <pc:chgData name="矢口勇一" userId="912075d5-8e90-457e-8e5d-489657d52d38" providerId="ADAL" clId="{4FB184D2-FBAD-4CF9-95E9-846A50F32774}" dt="2025-09-29T06:50:36.113" v="724"/>
        <pc:sldMkLst>
          <pc:docMk/>
          <pc:sldMk cId="3799723513" sldId="258"/>
        </pc:sldMkLst>
      </pc:sldChg>
      <pc:sldChg chg="add">
        <pc:chgData name="矢口勇一" userId="912075d5-8e90-457e-8e5d-489657d52d38" providerId="ADAL" clId="{4FB184D2-FBAD-4CF9-95E9-846A50F32774}" dt="2025-09-29T06:50:36.113" v="724"/>
        <pc:sldMkLst>
          <pc:docMk/>
          <pc:sldMk cId="1610350177" sldId="259"/>
        </pc:sldMkLst>
      </pc:sldChg>
      <pc:sldChg chg="add">
        <pc:chgData name="矢口勇一" userId="912075d5-8e90-457e-8e5d-489657d52d38" providerId="ADAL" clId="{4FB184D2-FBAD-4CF9-95E9-846A50F32774}" dt="2025-09-29T06:50:36.113" v="724"/>
        <pc:sldMkLst>
          <pc:docMk/>
          <pc:sldMk cId="3697474111" sldId="260"/>
        </pc:sldMkLst>
      </pc:sldChg>
      <pc:sldChg chg="add">
        <pc:chgData name="矢口勇一" userId="912075d5-8e90-457e-8e5d-489657d52d38" providerId="ADAL" clId="{4FB184D2-FBAD-4CF9-95E9-846A50F32774}" dt="2025-09-29T06:50:36.113" v="724"/>
        <pc:sldMkLst>
          <pc:docMk/>
          <pc:sldMk cId="547397733" sldId="274"/>
        </pc:sldMkLst>
      </pc:sldChg>
      <pc:sldChg chg="add del">
        <pc:chgData name="矢口勇一" userId="912075d5-8e90-457e-8e5d-489657d52d38" providerId="ADAL" clId="{4FB184D2-FBAD-4CF9-95E9-846A50F32774}" dt="2025-09-29T06:50:57.704" v="727" actId="47"/>
        <pc:sldMkLst>
          <pc:docMk/>
          <pc:sldMk cId="2404462862" sldId="275"/>
        </pc:sldMkLst>
      </pc:sldChg>
      <pc:sldChg chg="add del">
        <pc:chgData name="矢口勇一" userId="912075d5-8e90-457e-8e5d-489657d52d38" providerId="ADAL" clId="{4FB184D2-FBAD-4CF9-95E9-846A50F32774}" dt="2025-09-29T06:50:54.707" v="726" actId="47"/>
        <pc:sldMkLst>
          <pc:docMk/>
          <pc:sldMk cId="1167143957" sldId="276"/>
        </pc:sldMkLst>
      </pc:sldChg>
      <pc:sldChg chg="add del">
        <pc:chgData name="矢口勇一" userId="912075d5-8e90-457e-8e5d-489657d52d38" providerId="ADAL" clId="{4FB184D2-FBAD-4CF9-95E9-846A50F32774}" dt="2025-09-29T06:52:27.887" v="747" actId="47"/>
        <pc:sldMkLst>
          <pc:docMk/>
          <pc:sldMk cId="2754157984" sldId="304"/>
        </pc:sldMkLst>
      </pc:sldChg>
      <pc:sldChg chg="add del">
        <pc:chgData name="矢口勇一" userId="912075d5-8e90-457e-8e5d-489657d52d38" providerId="ADAL" clId="{4FB184D2-FBAD-4CF9-95E9-846A50F32774}" dt="2025-09-29T06:52:33.903" v="748" actId="47"/>
        <pc:sldMkLst>
          <pc:docMk/>
          <pc:sldMk cId="3835018744" sldId="305"/>
        </pc:sldMkLst>
      </pc:sldChg>
      <pc:sldChg chg="add del">
        <pc:chgData name="矢口勇一" userId="912075d5-8e90-457e-8e5d-489657d52d38" providerId="ADAL" clId="{4FB184D2-FBAD-4CF9-95E9-846A50F32774}" dt="2025-09-29T06:53:55.386" v="766" actId="47"/>
        <pc:sldMkLst>
          <pc:docMk/>
          <pc:sldMk cId="252212032" sldId="314"/>
        </pc:sldMkLst>
      </pc:sldChg>
      <pc:sldChg chg="add">
        <pc:chgData name="矢口勇一" userId="912075d5-8e90-457e-8e5d-489657d52d38" providerId="ADAL" clId="{4FB184D2-FBAD-4CF9-95E9-846A50F32774}" dt="2025-09-29T06:50:36.113" v="724"/>
        <pc:sldMkLst>
          <pc:docMk/>
          <pc:sldMk cId="423341220" sldId="315"/>
        </pc:sldMkLst>
      </pc:sldChg>
      <pc:sldChg chg="add">
        <pc:chgData name="矢口勇一" userId="912075d5-8e90-457e-8e5d-489657d52d38" providerId="ADAL" clId="{4FB184D2-FBAD-4CF9-95E9-846A50F32774}" dt="2025-09-29T06:50:36.113" v="724"/>
        <pc:sldMkLst>
          <pc:docMk/>
          <pc:sldMk cId="1095421476" sldId="316"/>
        </pc:sldMkLst>
      </pc:sldChg>
      <pc:sldChg chg="add del">
        <pc:chgData name="矢口勇一" userId="912075d5-8e90-457e-8e5d-489657d52d38" providerId="ADAL" clId="{4FB184D2-FBAD-4CF9-95E9-846A50F32774}" dt="2025-09-29T06:54:13.062" v="768" actId="47"/>
        <pc:sldMkLst>
          <pc:docMk/>
          <pc:sldMk cId="1086884891" sldId="319"/>
        </pc:sldMkLst>
      </pc:sldChg>
      <pc:sldChg chg="add">
        <pc:chgData name="矢口勇一" userId="912075d5-8e90-457e-8e5d-489657d52d38" providerId="ADAL" clId="{4FB184D2-FBAD-4CF9-95E9-846A50F32774}" dt="2025-09-29T06:50:36.113" v="724"/>
        <pc:sldMkLst>
          <pc:docMk/>
          <pc:sldMk cId="1955581972" sldId="320"/>
        </pc:sldMkLst>
      </pc:sldChg>
      <pc:sldChg chg="add">
        <pc:chgData name="矢口勇一" userId="912075d5-8e90-457e-8e5d-489657d52d38" providerId="ADAL" clId="{4FB184D2-FBAD-4CF9-95E9-846A50F32774}" dt="2025-09-29T06:50:36.113" v="724"/>
        <pc:sldMkLst>
          <pc:docMk/>
          <pc:sldMk cId="2853749947" sldId="321"/>
        </pc:sldMkLst>
      </pc:sldChg>
      <pc:sldChg chg="add del">
        <pc:chgData name="矢口勇一" userId="912075d5-8e90-457e-8e5d-489657d52d38" providerId="ADAL" clId="{4FB184D2-FBAD-4CF9-95E9-846A50F32774}" dt="2025-09-29T06:54:22.910" v="769" actId="47"/>
        <pc:sldMkLst>
          <pc:docMk/>
          <pc:sldMk cId="3406098130" sldId="322"/>
        </pc:sldMkLst>
      </pc:sldChg>
      <pc:sldChg chg="add del">
        <pc:chgData name="矢口勇一" userId="912075d5-8e90-457e-8e5d-489657d52d38" providerId="ADAL" clId="{4FB184D2-FBAD-4CF9-95E9-846A50F32774}" dt="2025-09-29T06:53:28.858" v="760" actId="47"/>
        <pc:sldMkLst>
          <pc:docMk/>
          <pc:sldMk cId="1184005703" sldId="343"/>
        </pc:sldMkLst>
      </pc:sldChg>
      <pc:sldChg chg="add">
        <pc:chgData name="矢口勇一" userId="912075d5-8e90-457e-8e5d-489657d52d38" providerId="ADAL" clId="{4FB184D2-FBAD-4CF9-95E9-846A50F32774}" dt="2025-09-29T06:50:36.113" v="724"/>
        <pc:sldMkLst>
          <pc:docMk/>
          <pc:sldMk cId="418472069" sldId="344"/>
        </pc:sldMkLst>
      </pc:sldChg>
      <pc:sldChg chg="add">
        <pc:chgData name="矢口勇一" userId="912075d5-8e90-457e-8e5d-489657d52d38" providerId="ADAL" clId="{4FB184D2-FBAD-4CF9-95E9-846A50F32774}" dt="2025-09-29T06:50:36.113" v="724"/>
        <pc:sldMkLst>
          <pc:docMk/>
          <pc:sldMk cId="3156420394" sldId="345"/>
        </pc:sldMkLst>
      </pc:sldChg>
      <pc:sldChg chg="add">
        <pc:chgData name="矢口勇一" userId="912075d5-8e90-457e-8e5d-489657d52d38" providerId="ADAL" clId="{4FB184D2-FBAD-4CF9-95E9-846A50F32774}" dt="2025-09-29T06:50:36.113" v="724"/>
        <pc:sldMkLst>
          <pc:docMk/>
          <pc:sldMk cId="3242672517" sldId="346"/>
        </pc:sldMkLst>
      </pc:sldChg>
      <pc:sldChg chg="add del">
        <pc:chgData name="矢口勇一" userId="912075d5-8e90-457e-8e5d-489657d52d38" providerId="ADAL" clId="{4FB184D2-FBAD-4CF9-95E9-846A50F32774}" dt="2025-09-29T06:53:39.036" v="761" actId="47"/>
        <pc:sldMkLst>
          <pc:docMk/>
          <pc:sldMk cId="589480934" sldId="347"/>
        </pc:sldMkLst>
      </pc:sldChg>
      <pc:sldChg chg="add">
        <pc:chgData name="矢口勇一" userId="912075d5-8e90-457e-8e5d-489657d52d38" providerId="ADAL" clId="{4FB184D2-FBAD-4CF9-95E9-846A50F32774}" dt="2025-09-29T06:50:36.113" v="724"/>
        <pc:sldMkLst>
          <pc:docMk/>
          <pc:sldMk cId="2711311539" sldId="348"/>
        </pc:sldMkLst>
      </pc:sldChg>
      <pc:sldChg chg="add">
        <pc:chgData name="矢口勇一" userId="912075d5-8e90-457e-8e5d-489657d52d38" providerId="ADAL" clId="{4FB184D2-FBAD-4CF9-95E9-846A50F32774}" dt="2025-09-29T06:50:36.113" v="724"/>
        <pc:sldMkLst>
          <pc:docMk/>
          <pc:sldMk cId="1945003718" sldId="349"/>
        </pc:sldMkLst>
      </pc:sldChg>
      <pc:sldChg chg="add">
        <pc:chgData name="矢口勇一" userId="912075d5-8e90-457e-8e5d-489657d52d38" providerId="ADAL" clId="{4FB184D2-FBAD-4CF9-95E9-846A50F32774}" dt="2025-09-29T06:50:36.113" v="724"/>
        <pc:sldMkLst>
          <pc:docMk/>
          <pc:sldMk cId="3178154025" sldId="350"/>
        </pc:sldMkLst>
      </pc:sldChg>
      <pc:sldChg chg="add del">
        <pc:chgData name="矢口勇一" userId="912075d5-8e90-457e-8e5d-489657d52d38" providerId="ADAL" clId="{4FB184D2-FBAD-4CF9-95E9-846A50F32774}" dt="2025-09-29T06:52:37.308" v="750" actId="47"/>
        <pc:sldMkLst>
          <pc:docMk/>
          <pc:sldMk cId="3416127216" sldId="368"/>
        </pc:sldMkLst>
      </pc:sldChg>
      <pc:sldChg chg="add">
        <pc:chgData name="矢口勇一" userId="912075d5-8e90-457e-8e5d-489657d52d38" providerId="ADAL" clId="{4FB184D2-FBAD-4CF9-95E9-846A50F32774}" dt="2025-09-29T06:50:36.113" v="724"/>
        <pc:sldMkLst>
          <pc:docMk/>
          <pc:sldMk cId="455680398" sldId="369"/>
        </pc:sldMkLst>
      </pc:sldChg>
      <pc:sldChg chg="add">
        <pc:chgData name="矢口勇一" userId="912075d5-8e90-457e-8e5d-489657d52d38" providerId="ADAL" clId="{4FB184D2-FBAD-4CF9-95E9-846A50F32774}" dt="2025-09-29T06:50:36.113" v="724"/>
        <pc:sldMkLst>
          <pc:docMk/>
          <pc:sldMk cId="3314743913" sldId="383"/>
        </pc:sldMkLst>
      </pc:sldChg>
      <pc:sldChg chg="add del">
        <pc:chgData name="矢口勇一" userId="912075d5-8e90-457e-8e5d-489657d52d38" providerId="ADAL" clId="{4FB184D2-FBAD-4CF9-95E9-846A50F32774}" dt="2025-09-29T06:50:47.139" v="725" actId="47"/>
        <pc:sldMkLst>
          <pc:docMk/>
          <pc:sldMk cId="330463993" sldId="384"/>
        </pc:sldMkLst>
      </pc:sldChg>
      <pc:sldChg chg="add">
        <pc:chgData name="矢口勇一" userId="912075d5-8e90-457e-8e5d-489657d52d38" providerId="ADAL" clId="{4FB184D2-FBAD-4CF9-95E9-846A50F32774}" dt="2025-09-29T06:50:36.113" v="724"/>
        <pc:sldMkLst>
          <pc:docMk/>
          <pc:sldMk cId="2805530691" sldId="385"/>
        </pc:sldMkLst>
      </pc:sldChg>
      <pc:sldChg chg="add del">
        <pc:chgData name="矢口勇一" userId="912075d5-8e90-457e-8e5d-489657d52d38" providerId="ADAL" clId="{4FB184D2-FBAD-4CF9-95E9-846A50F32774}" dt="2025-09-29T06:52:00.039" v="740" actId="47"/>
        <pc:sldMkLst>
          <pc:docMk/>
          <pc:sldMk cId="3122921045" sldId="386"/>
        </pc:sldMkLst>
      </pc:sldChg>
      <pc:sldChg chg="add del">
        <pc:chgData name="矢口勇一" userId="912075d5-8e90-457e-8e5d-489657d52d38" providerId="ADAL" clId="{4FB184D2-FBAD-4CF9-95E9-846A50F32774}" dt="2025-09-29T06:52:11.867" v="742" actId="47"/>
        <pc:sldMkLst>
          <pc:docMk/>
          <pc:sldMk cId="3037655552" sldId="387"/>
        </pc:sldMkLst>
      </pc:sldChg>
      <pc:sldChg chg="add del">
        <pc:chgData name="矢口勇一" userId="912075d5-8e90-457e-8e5d-489657d52d38" providerId="ADAL" clId="{4FB184D2-FBAD-4CF9-95E9-846A50F32774}" dt="2025-09-29T06:52:13.458" v="743" actId="47"/>
        <pc:sldMkLst>
          <pc:docMk/>
          <pc:sldMk cId="2125302575" sldId="388"/>
        </pc:sldMkLst>
      </pc:sldChg>
      <pc:sldChg chg="add del">
        <pc:chgData name="矢口勇一" userId="912075d5-8e90-457e-8e5d-489657d52d38" providerId="ADAL" clId="{4FB184D2-FBAD-4CF9-95E9-846A50F32774}" dt="2025-09-29T06:52:14.401" v="744" actId="47"/>
        <pc:sldMkLst>
          <pc:docMk/>
          <pc:sldMk cId="1439690930" sldId="389"/>
        </pc:sldMkLst>
      </pc:sldChg>
      <pc:sldChg chg="add">
        <pc:chgData name="矢口勇一" userId="912075d5-8e90-457e-8e5d-489657d52d38" providerId="ADAL" clId="{4FB184D2-FBAD-4CF9-95E9-846A50F32774}" dt="2025-09-29T06:50:36.113" v="724"/>
        <pc:sldMkLst>
          <pc:docMk/>
          <pc:sldMk cId="881611625" sldId="390"/>
        </pc:sldMkLst>
      </pc:sldChg>
      <pc:sldChg chg="add del">
        <pc:chgData name="矢口勇一" userId="912075d5-8e90-457e-8e5d-489657d52d38" providerId="ADAL" clId="{4FB184D2-FBAD-4CF9-95E9-846A50F32774}" dt="2025-09-29T06:51:26.022" v="734" actId="47"/>
        <pc:sldMkLst>
          <pc:docMk/>
          <pc:sldMk cId="342341325" sldId="420"/>
        </pc:sldMkLst>
      </pc:sldChg>
      <pc:sldChg chg="add del">
        <pc:chgData name="矢口勇一" userId="912075d5-8e90-457e-8e5d-489657d52d38" providerId="ADAL" clId="{4FB184D2-FBAD-4CF9-95E9-846A50F32774}" dt="2025-09-29T06:51:30.584" v="735" actId="47"/>
        <pc:sldMkLst>
          <pc:docMk/>
          <pc:sldMk cId="2019562616" sldId="421"/>
        </pc:sldMkLst>
      </pc:sldChg>
      <pc:sldChg chg="add del">
        <pc:chgData name="矢口勇一" userId="912075d5-8e90-457e-8e5d-489657d52d38" providerId="ADAL" clId="{4FB184D2-FBAD-4CF9-95E9-846A50F32774}" dt="2025-09-29T06:51:32.339" v="736" actId="47"/>
        <pc:sldMkLst>
          <pc:docMk/>
          <pc:sldMk cId="1809536338" sldId="422"/>
        </pc:sldMkLst>
      </pc:sldChg>
      <pc:sldChg chg="add">
        <pc:chgData name="矢口勇一" userId="912075d5-8e90-457e-8e5d-489657d52d38" providerId="ADAL" clId="{4FB184D2-FBAD-4CF9-95E9-846A50F32774}" dt="2025-09-29T06:50:36.113" v="724"/>
        <pc:sldMkLst>
          <pc:docMk/>
          <pc:sldMk cId="655848206" sldId="464"/>
        </pc:sldMkLst>
      </pc:sldChg>
      <pc:sldChg chg="add">
        <pc:chgData name="矢口勇一" userId="912075d5-8e90-457e-8e5d-489657d52d38" providerId="ADAL" clId="{4FB184D2-FBAD-4CF9-95E9-846A50F32774}" dt="2025-09-29T06:50:36.113" v="724"/>
        <pc:sldMkLst>
          <pc:docMk/>
          <pc:sldMk cId="4230043538" sldId="465"/>
        </pc:sldMkLst>
      </pc:sldChg>
      <pc:sldChg chg="add">
        <pc:chgData name="矢口勇一" userId="912075d5-8e90-457e-8e5d-489657d52d38" providerId="ADAL" clId="{4FB184D2-FBAD-4CF9-95E9-846A50F32774}" dt="2025-09-29T06:50:36.113" v="724"/>
        <pc:sldMkLst>
          <pc:docMk/>
          <pc:sldMk cId="3178273336" sldId="466"/>
        </pc:sldMkLst>
      </pc:sldChg>
      <pc:sldChg chg="add del">
        <pc:chgData name="矢口勇一" userId="912075d5-8e90-457e-8e5d-489657d52d38" providerId="ADAL" clId="{4FB184D2-FBAD-4CF9-95E9-846A50F32774}" dt="2025-09-29T06:51:02.346" v="729" actId="47"/>
        <pc:sldMkLst>
          <pc:docMk/>
          <pc:sldMk cId="2399269061" sldId="467"/>
        </pc:sldMkLst>
      </pc:sldChg>
      <pc:sldChg chg="add del">
        <pc:chgData name="矢口勇一" userId="912075d5-8e90-457e-8e5d-489657d52d38" providerId="ADAL" clId="{4FB184D2-FBAD-4CF9-95E9-846A50F32774}" dt="2025-09-29T06:51:08.540" v="730" actId="47"/>
        <pc:sldMkLst>
          <pc:docMk/>
          <pc:sldMk cId="1697389965" sldId="468"/>
        </pc:sldMkLst>
      </pc:sldChg>
      <pc:sldChg chg="add del">
        <pc:chgData name="矢口勇一" userId="912075d5-8e90-457e-8e5d-489657d52d38" providerId="ADAL" clId="{4FB184D2-FBAD-4CF9-95E9-846A50F32774}" dt="2025-09-29T06:51:09.721" v="731" actId="47"/>
        <pc:sldMkLst>
          <pc:docMk/>
          <pc:sldMk cId="2942624841" sldId="469"/>
        </pc:sldMkLst>
      </pc:sldChg>
      <pc:sldChg chg="add del">
        <pc:chgData name="矢口勇一" userId="912075d5-8e90-457e-8e5d-489657d52d38" providerId="ADAL" clId="{4FB184D2-FBAD-4CF9-95E9-846A50F32774}" dt="2025-09-29T06:51:11.091" v="732" actId="47"/>
        <pc:sldMkLst>
          <pc:docMk/>
          <pc:sldMk cId="217069762" sldId="470"/>
        </pc:sldMkLst>
      </pc:sldChg>
      <pc:sldChg chg="add">
        <pc:chgData name="矢口勇一" userId="912075d5-8e90-457e-8e5d-489657d52d38" providerId="ADAL" clId="{4FB184D2-FBAD-4CF9-95E9-846A50F32774}" dt="2025-09-29T06:50:36.113" v="724"/>
        <pc:sldMkLst>
          <pc:docMk/>
          <pc:sldMk cId="991003009" sldId="472"/>
        </pc:sldMkLst>
      </pc:sldChg>
      <pc:sldChg chg="add del">
        <pc:chgData name="矢口勇一" userId="912075d5-8e90-457e-8e5d-489657d52d38" providerId="ADAL" clId="{4FB184D2-FBAD-4CF9-95E9-846A50F32774}" dt="2025-09-29T06:52:01.819" v="741" actId="47"/>
        <pc:sldMkLst>
          <pc:docMk/>
          <pc:sldMk cId="3432462366" sldId="475"/>
        </pc:sldMkLst>
      </pc:sldChg>
      <pc:sldChg chg="add">
        <pc:chgData name="矢口勇一" userId="912075d5-8e90-457e-8e5d-489657d52d38" providerId="ADAL" clId="{4FB184D2-FBAD-4CF9-95E9-846A50F32774}" dt="2025-09-29T06:50:36.113" v="724"/>
        <pc:sldMkLst>
          <pc:docMk/>
          <pc:sldMk cId="4129249864" sldId="476"/>
        </pc:sldMkLst>
      </pc:sldChg>
      <pc:sldChg chg="add del">
        <pc:chgData name="矢口勇一" userId="912075d5-8e90-457e-8e5d-489657d52d38" providerId="ADAL" clId="{4FB184D2-FBAD-4CF9-95E9-846A50F32774}" dt="2025-09-29T06:52:22.486" v="745" actId="47"/>
        <pc:sldMkLst>
          <pc:docMk/>
          <pc:sldMk cId="2715784621" sldId="477"/>
        </pc:sldMkLst>
      </pc:sldChg>
      <pc:sldChg chg="add del">
        <pc:chgData name="矢口勇一" userId="912075d5-8e90-457e-8e5d-489657d52d38" providerId="ADAL" clId="{4FB184D2-FBAD-4CF9-95E9-846A50F32774}" dt="2025-09-29T06:52:35.380" v="749" actId="47"/>
        <pc:sldMkLst>
          <pc:docMk/>
          <pc:sldMk cId="1301800594" sldId="478"/>
        </pc:sldMkLst>
      </pc:sldChg>
      <pc:sldChg chg="add del">
        <pc:chgData name="矢口勇一" userId="912075d5-8e90-457e-8e5d-489657d52d38" providerId="ADAL" clId="{4FB184D2-FBAD-4CF9-95E9-846A50F32774}" dt="2025-09-29T06:52:39.983" v="751" actId="47"/>
        <pc:sldMkLst>
          <pc:docMk/>
          <pc:sldMk cId="3127857281" sldId="479"/>
        </pc:sldMkLst>
      </pc:sldChg>
      <pc:sldChg chg="add del">
        <pc:chgData name="矢口勇一" userId="912075d5-8e90-457e-8e5d-489657d52d38" providerId="ADAL" clId="{4FB184D2-FBAD-4CF9-95E9-846A50F32774}" dt="2025-09-29T06:52:49.706" v="753" actId="47"/>
        <pc:sldMkLst>
          <pc:docMk/>
          <pc:sldMk cId="1597966688" sldId="480"/>
        </pc:sldMkLst>
      </pc:sldChg>
      <pc:sldChg chg="add">
        <pc:chgData name="矢口勇一" userId="912075d5-8e90-457e-8e5d-489657d52d38" providerId="ADAL" clId="{4FB184D2-FBAD-4CF9-95E9-846A50F32774}" dt="2025-09-29T06:50:36.113" v="724"/>
        <pc:sldMkLst>
          <pc:docMk/>
          <pc:sldMk cId="1805142169" sldId="481"/>
        </pc:sldMkLst>
      </pc:sldChg>
      <pc:sldChg chg="add del">
        <pc:chgData name="矢口勇一" userId="912075d5-8e90-457e-8e5d-489657d52d38" providerId="ADAL" clId="{4FB184D2-FBAD-4CF9-95E9-846A50F32774}" dt="2025-09-29T06:53:04.776" v="754" actId="47"/>
        <pc:sldMkLst>
          <pc:docMk/>
          <pc:sldMk cId="182978044" sldId="482"/>
        </pc:sldMkLst>
      </pc:sldChg>
      <pc:sldChg chg="add del">
        <pc:chgData name="矢口勇一" userId="912075d5-8e90-457e-8e5d-489657d52d38" providerId="ADAL" clId="{4FB184D2-FBAD-4CF9-95E9-846A50F32774}" dt="2025-09-29T06:53:05.350" v="755" actId="47"/>
        <pc:sldMkLst>
          <pc:docMk/>
          <pc:sldMk cId="3062545038" sldId="483"/>
        </pc:sldMkLst>
      </pc:sldChg>
      <pc:sldChg chg="add">
        <pc:chgData name="矢口勇一" userId="912075d5-8e90-457e-8e5d-489657d52d38" providerId="ADAL" clId="{4FB184D2-FBAD-4CF9-95E9-846A50F32774}" dt="2025-09-29T06:50:36.113" v="724"/>
        <pc:sldMkLst>
          <pc:docMk/>
          <pc:sldMk cId="2238585261" sldId="484"/>
        </pc:sldMkLst>
      </pc:sldChg>
      <pc:sldChg chg="add del">
        <pc:chgData name="矢口勇一" userId="912075d5-8e90-457e-8e5d-489657d52d38" providerId="ADAL" clId="{4FB184D2-FBAD-4CF9-95E9-846A50F32774}" dt="2025-09-29T06:50:58.329" v="728" actId="47"/>
        <pc:sldMkLst>
          <pc:docMk/>
          <pc:sldMk cId="522153938" sldId="507"/>
        </pc:sldMkLst>
      </pc:sldChg>
      <pc:sldChg chg="add del">
        <pc:chgData name="矢口勇一" userId="912075d5-8e90-457e-8e5d-489657d52d38" providerId="ADAL" clId="{4FB184D2-FBAD-4CF9-95E9-846A50F32774}" dt="2025-09-29T06:51:14.232" v="733" actId="47"/>
        <pc:sldMkLst>
          <pc:docMk/>
          <pc:sldMk cId="1044033009" sldId="508"/>
        </pc:sldMkLst>
      </pc:sldChg>
      <pc:sldChg chg="add del">
        <pc:chgData name="矢口勇一" userId="912075d5-8e90-457e-8e5d-489657d52d38" providerId="ADAL" clId="{4FB184D2-FBAD-4CF9-95E9-846A50F32774}" dt="2025-09-29T06:51:37.760" v="737" actId="47"/>
        <pc:sldMkLst>
          <pc:docMk/>
          <pc:sldMk cId="2050669580" sldId="509"/>
        </pc:sldMkLst>
      </pc:sldChg>
      <pc:sldChg chg="add del">
        <pc:chgData name="矢口勇一" userId="912075d5-8e90-457e-8e5d-489657d52d38" providerId="ADAL" clId="{4FB184D2-FBAD-4CF9-95E9-846A50F32774}" dt="2025-09-29T06:53:09.455" v="756" actId="47"/>
        <pc:sldMkLst>
          <pc:docMk/>
          <pc:sldMk cId="4101924028" sldId="510"/>
        </pc:sldMkLst>
      </pc:sldChg>
      <pc:sldChg chg="add">
        <pc:chgData name="矢口勇一" userId="912075d5-8e90-457e-8e5d-489657d52d38" providerId="ADAL" clId="{4FB184D2-FBAD-4CF9-95E9-846A50F32774}" dt="2025-09-29T06:50:36.113" v="724"/>
        <pc:sldMkLst>
          <pc:docMk/>
          <pc:sldMk cId="2413724890" sldId="512"/>
        </pc:sldMkLst>
      </pc:sldChg>
      <pc:sldChg chg="add">
        <pc:chgData name="矢口勇一" userId="912075d5-8e90-457e-8e5d-489657d52d38" providerId="ADAL" clId="{4FB184D2-FBAD-4CF9-95E9-846A50F32774}" dt="2025-09-29T06:50:36.113" v="724"/>
        <pc:sldMkLst>
          <pc:docMk/>
          <pc:sldMk cId="3177423251" sldId="513"/>
        </pc:sldMkLst>
      </pc:sldChg>
      <pc:sldChg chg="add del">
        <pc:chgData name="矢口勇一" userId="912075d5-8e90-457e-8e5d-489657d52d38" providerId="ADAL" clId="{4FB184D2-FBAD-4CF9-95E9-846A50F32774}" dt="2025-09-29T06:53:28.284" v="759" actId="47"/>
        <pc:sldMkLst>
          <pc:docMk/>
          <pc:sldMk cId="1248180580" sldId="514"/>
        </pc:sldMkLst>
      </pc:sldChg>
      <pc:sldChg chg="add">
        <pc:chgData name="矢口勇一" userId="912075d5-8e90-457e-8e5d-489657d52d38" providerId="ADAL" clId="{4FB184D2-FBAD-4CF9-95E9-846A50F32774}" dt="2025-09-29T06:50:36.113" v="724"/>
        <pc:sldMkLst>
          <pc:docMk/>
          <pc:sldMk cId="822579328" sldId="515"/>
        </pc:sldMkLst>
      </pc:sldChg>
      <pc:sldChg chg="add">
        <pc:chgData name="矢口勇一" userId="912075d5-8e90-457e-8e5d-489657d52d38" providerId="ADAL" clId="{4FB184D2-FBAD-4CF9-95E9-846A50F32774}" dt="2025-09-29T06:50:36.113" v="724"/>
        <pc:sldMkLst>
          <pc:docMk/>
          <pc:sldMk cId="4148704690" sldId="516"/>
        </pc:sldMkLst>
      </pc:sldChg>
      <pc:sldChg chg="add del">
        <pc:chgData name="矢口勇一" userId="912075d5-8e90-457e-8e5d-489657d52d38" providerId="ADAL" clId="{4FB184D2-FBAD-4CF9-95E9-846A50F32774}" dt="2025-09-29T06:53:57.998" v="767" actId="47"/>
        <pc:sldMkLst>
          <pc:docMk/>
          <pc:sldMk cId="2706149340" sldId="517"/>
        </pc:sldMkLst>
      </pc:sldChg>
      <pc:sldChg chg="add">
        <pc:chgData name="矢口勇一" userId="912075d5-8e90-457e-8e5d-489657d52d38" providerId="ADAL" clId="{4FB184D2-FBAD-4CF9-95E9-846A50F32774}" dt="2025-09-29T06:50:36.113" v="724"/>
        <pc:sldMkLst>
          <pc:docMk/>
          <pc:sldMk cId="50803117" sldId="518"/>
        </pc:sldMkLst>
      </pc:sldChg>
      <pc:sldChg chg="add">
        <pc:chgData name="矢口勇一" userId="912075d5-8e90-457e-8e5d-489657d52d38" providerId="ADAL" clId="{4FB184D2-FBAD-4CF9-95E9-846A50F32774}" dt="2025-09-29T06:50:36.113" v="724"/>
        <pc:sldMkLst>
          <pc:docMk/>
          <pc:sldMk cId="2423929845" sldId="519"/>
        </pc:sldMkLst>
      </pc:sldChg>
      <pc:sldChg chg="add del">
        <pc:chgData name="矢口勇一" userId="912075d5-8e90-457e-8e5d-489657d52d38" providerId="ADAL" clId="{4FB184D2-FBAD-4CF9-95E9-846A50F32774}" dt="2025-09-29T06:53:52.189" v="762" actId="47"/>
        <pc:sldMkLst>
          <pc:docMk/>
          <pc:sldMk cId="1127529521" sldId="520"/>
        </pc:sldMkLst>
      </pc:sldChg>
      <pc:sldChg chg="add del">
        <pc:chgData name="矢口勇一" userId="912075d5-8e90-457e-8e5d-489657d52d38" providerId="ADAL" clId="{4FB184D2-FBAD-4CF9-95E9-846A50F32774}" dt="2025-09-29T06:53:52.968" v="763" actId="47"/>
        <pc:sldMkLst>
          <pc:docMk/>
          <pc:sldMk cId="3430141290" sldId="521"/>
        </pc:sldMkLst>
      </pc:sldChg>
      <pc:sldChg chg="add del">
        <pc:chgData name="矢口勇一" userId="912075d5-8e90-457e-8e5d-489657d52d38" providerId="ADAL" clId="{4FB184D2-FBAD-4CF9-95E9-846A50F32774}" dt="2025-09-29T06:53:53.404" v="764" actId="47"/>
        <pc:sldMkLst>
          <pc:docMk/>
          <pc:sldMk cId="2496222758" sldId="522"/>
        </pc:sldMkLst>
      </pc:sldChg>
      <pc:sldChg chg="add del">
        <pc:chgData name="矢口勇一" userId="912075d5-8e90-457e-8e5d-489657d52d38" providerId="ADAL" clId="{4FB184D2-FBAD-4CF9-95E9-846A50F32774}" dt="2025-09-29T06:53:54.038" v="765" actId="47"/>
        <pc:sldMkLst>
          <pc:docMk/>
          <pc:sldMk cId="84014849" sldId="523"/>
        </pc:sldMkLst>
      </pc:sldChg>
      <pc:sldChg chg="add">
        <pc:chgData name="矢口勇一" userId="912075d5-8e90-457e-8e5d-489657d52d38" providerId="ADAL" clId="{4FB184D2-FBAD-4CF9-95E9-846A50F32774}" dt="2025-09-29T06:50:36.113" v="724"/>
        <pc:sldMkLst>
          <pc:docMk/>
          <pc:sldMk cId="31799554" sldId="537"/>
        </pc:sldMkLst>
      </pc:sldChg>
      <pc:sldChg chg="modSp mod">
        <pc:chgData name="矢口勇一" userId="912075d5-8e90-457e-8e5d-489657d52d38" providerId="ADAL" clId="{4FB184D2-FBAD-4CF9-95E9-846A50F32774}" dt="2025-09-17T00:34:34.544" v="91" actId="20577"/>
        <pc:sldMkLst>
          <pc:docMk/>
          <pc:sldMk cId="1600607329" sldId="549"/>
        </pc:sldMkLst>
        <pc:spChg chg="mod">
          <ac:chgData name="矢口勇一" userId="912075d5-8e90-457e-8e5d-489657d52d38" providerId="ADAL" clId="{4FB184D2-FBAD-4CF9-95E9-846A50F32774}" dt="2025-09-17T00:33:41.966" v="53" actId="20577"/>
          <ac:spMkLst>
            <pc:docMk/>
            <pc:sldMk cId="1600607329" sldId="549"/>
            <ac:spMk id="2" creationId="{913B7510-259E-F495-103C-5253E981B456}"/>
          </ac:spMkLst>
        </pc:spChg>
        <pc:spChg chg="mod">
          <ac:chgData name="矢口勇一" userId="912075d5-8e90-457e-8e5d-489657d52d38" providerId="ADAL" clId="{4FB184D2-FBAD-4CF9-95E9-846A50F32774}" dt="2025-09-17T00:34:34.544" v="91" actId="20577"/>
          <ac:spMkLst>
            <pc:docMk/>
            <pc:sldMk cId="1600607329" sldId="549"/>
            <ac:spMk id="3" creationId="{D81B52A5-2EB3-A8A5-641B-907C2FE45E08}"/>
          </ac:spMkLst>
        </pc:spChg>
      </pc:sldChg>
      <pc:sldChg chg="addSp modSp new mod">
        <pc:chgData name="矢口勇一" userId="912075d5-8e90-457e-8e5d-489657d52d38" providerId="ADAL" clId="{4FB184D2-FBAD-4CF9-95E9-846A50F32774}" dt="2025-09-17T00:37:13.484" v="155" actId="14100"/>
        <pc:sldMkLst>
          <pc:docMk/>
          <pc:sldMk cId="1277867336" sldId="550"/>
        </pc:sldMkLst>
        <pc:spChg chg="mod">
          <ac:chgData name="矢口勇一" userId="912075d5-8e90-457e-8e5d-489657d52d38" providerId="ADAL" clId="{4FB184D2-FBAD-4CF9-95E9-846A50F32774}" dt="2025-09-17T00:35:13.754" v="130" actId="20577"/>
          <ac:spMkLst>
            <pc:docMk/>
            <pc:sldMk cId="1277867336" sldId="550"/>
            <ac:spMk id="2" creationId="{FAD1381A-BE4B-773F-6C71-C8D617E5CF18}"/>
          </ac:spMkLst>
        </pc:spChg>
        <pc:spChg chg="mod">
          <ac:chgData name="矢口勇一" userId="912075d5-8e90-457e-8e5d-489657d52d38" providerId="ADAL" clId="{4FB184D2-FBAD-4CF9-95E9-846A50F32774}" dt="2025-09-17T00:37:06.927" v="153" actId="27636"/>
          <ac:spMkLst>
            <pc:docMk/>
            <pc:sldMk cId="1277867336" sldId="550"/>
            <ac:spMk id="3" creationId="{3C492999-5605-3BB7-C4FE-76CD31CDD051}"/>
          </ac:spMkLst>
        </pc:spChg>
        <pc:spChg chg="add mod">
          <ac:chgData name="矢口勇一" userId="912075d5-8e90-457e-8e5d-489657d52d38" providerId="ADAL" clId="{4FB184D2-FBAD-4CF9-95E9-846A50F32774}" dt="2025-09-17T00:37:13.484" v="155" actId="14100"/>
          <ac:spMkLst>
            <pc:docMk/>
            <pc:sldMk cId="1277867336" sldId="550"/>
            <ac:spMk id="4" creationId="{C9E76165-798A-1CED-41C3-BA2B162000A6}"/>
          </ac:spMkLst>
        </pc:spChg>
      </pc:sldChg>
      <pc:sldChg chg="modSp new mod">
        <pc:chgData name="矢口勇一" userId="912075d5-8e90-457e-8e5d-489657d52d38" providerId="ADAL" clId="{4FB184D2-FBAD-4CF9-95E9-846A50F32774}" dt="2025-09-17T00:38:17.261" v="216" actId="20577"/>
        <pc:sldMkLst>
          <pc:docMk/>
          <pc:sldMk cId="2930326358" sldId="551"/>
        </pc:sldMkLst>
        <pc:spChg chg="mod">
          <ac:chgData name="矢口勇一" userId="912075d5-8e90-457e-8e5d-489657d52d38" providerId="ADAL" clId="{4FB184D2-FBAD-4CF9-95E9-846A50F32774}" dt="2025-09-17T00:38:17.261" v="216" actId="20577"/>
          <ac:spMkLst>
            <pc:docMk/>
            <pc:sldMk cId="2930326358" sldId="551"/>
            <ac:spMk id="2" creationId="{F3C1346D-5089-ACAB-ABE2-B64E27DFCB3B}"/>
          </ac:spMkLst>
        </pc:spChg>
        <pc:spChg chg="mod">
          <ac:chgData name="矢口勇一" userId="912075d5-8e90-457e-8e5d-489657d52d38" providerId="ADAL" clId="{4FB184D2-FBAD-4CF9-95E9-846A50F32774}" dt="2025-09-17T00:38:09.137" v="189" actId="27636"/>
          <ac:spMkLst>
            <pc:docMk/>
            <pc:sldMk cId="2930326358" sldId="551"/>
            <ac:spMk id="3" creationId="{251DC955-902A-252C-3F4C-6ECB997CD94C}"/>
          </ac:spMkLst>
        </pc:spChg>
      </pc:sldChg>
      <pc:sldChg chg="modSp new mod">
        <pc:chgData name="矢口勇一" userId="912075d5-8e90-457e-8e5d-489657d52d38" providerId="ADAL" clId="{4FB184D2-FBAD-4CF9-95E9-846A50F32774}" dt="2025-09-17T00:52:58.462" v="299" actId="27636"/>
        <pc:sldMkLst>
          <pc:docMk/>
          <pc:sldMk cId="1663154033" sldId="552"/>
        </pc:sldMkLst>
        <pc:spChg chg="mod">
          <ac:chgData name="矢口勇一" userId="912075d5-8e90-457e-8e5d-489657d52d38" providerId="ADAL" clId="{4FB184D2-FBAD-4CF9-95E9-846A50F32774}" dt="2025-09-17T00:52:58.462" v="299" actId="27636"/>
          <ac:spMkLst>
            <pc:docMk/>
            <pc:sldMk cId="1663154033" sldId="552"/>
            <ac:spMk id="2" creationId="{D04C2340-A8D6-DEDE-3870-4089DD9E8404}"/>
          </ac:spMkLst>
        </pc:spChg>
        <pc:spChg chg="mod">
          <ac:chgData name="矢口勇一" userId="912075d5-8e90-457e-8e5d-489657d52d38" providerId="ADAL" clId="{4FB184D2-FBAD-4CF9-95E9-846A50F32774}" dt="2025-09-17T00:52:54.496" v="295" actId="27636"/>
          <ac:spMkLst>
            <pc:docMk/>
            <pc:sldMk cId="1663154033" sldId="552"/>
            <ac:spMk id="3" creationId="{576A5187-EED3-C7D9-3B92-1E01E805090B}"/>
          </ac:spMkLst>
        </pc:spChg>
      </pc:sldChg>
      <pc:sldChg chg="addSp modSp new mod">
        <pc:chgData name="矢口勇一" userId="912075d5-8e90-457e-8e5d-489657d52d38" providerId="ADAL" clId="{4FB184D2-FBAD-4CF9-95E9-846A50F32774}" dt="2025-09-17T00:52:26.472" v="276" actId="1035"/>
        <pc:sldMkLst>
          <pc:docMk/>
          <pc:sldMk cId="599806540" sldId="553"/>
        </pc:sldMkLst>
        <pc:spChg chg="mod">
          <ac:chgData name="矢口勇一" userId="912075d5-8e90-457e-8e5d-489657d52d38" providerId="ADAL" clId="{4FB184D2-FBAD-4CF9-95E9-846A50F32774}" dt="2025-09-17T00:40:54.995" v="271" actId="20577"/>
          <ac:spMkLst>
            <pc:docMk/>
            <pc:sldMk cId="599806540" sldId="553"/>
            <ac:spMk id="2" creationId="{247C60AF-7FC1-ACFB-E76C-5515DF559826}"/>
          </ac:spMkLst>
        </pc:spChg>
        <pc:picChg chg="add mod">
          <ac:chgData name="矢口勇一" userId="912075d5-8e90-457e-8e5d-489657d52d38" providerId="ADAL" clId="{4FB184D2-FBAD-4CF9-95E9-846A50F32774}" dt="2025-09-17T00:52:26.472" v="276" actId="1035"/>
          <ac:picMkLst>
            <pc:docMk/>
            <pc:sldMk cId="599806540" sldId="553"/>
            <ac:picMk id="4" creationId="{1BA9F167-76D7-77ED-9B35-C501F95BF7EF}"/>
          </ac:picMkLst>
        </pc:picChg>
      </pc:sldChg>
      <pc:sldChg chg="modSp new mod">
        <pc:chgData name="矢口勇一" userId="912075d5-8e90-457e-8e5d-489657d52d38" providerId="ADAL" clId="{4FB184D2-FBAD-4CF9-95E9-846A50F32774}" dt="2025-09-17T00:54:05.829" v="339" actId="20577"/>
        <pc:sldMkLst>
          <pc:docMk/>
          <pc:sldMk cId="1024509882" sldId="554"/>
        </pc:sldMkLst>
        <pc:spChg chg="mod">
          <ac:chgData name="矢口勇一" userId="912075d5-8e90-457e-8e5d-489657d52d38" providerId="ADAL" clId="{4FB184D2-FBAD-4CF9-95E9-846A50F32774}" dt="2025-09-17T00:54:05.829" v="339" actId="20577"/>
          <ac:spMkLst>
            <pc:docMk/>
            <pc:sldMk cId="1024509882" sldId="554"/>
            <ac:spMk id="2" creationId="{0C415978-4749-3B1F-ADD6-D4075BD1E681}"/>
          </ac:spMkLst>
        </pc:spChg>
        <pc:spChg chg="mod">
          <ac:chgData name="矢口勇一" userId="912075d5-8e90-457e-8e5d-489657d52d38" providerId="ADAL" clId="{4FB184D2-FBAD-4CF9-95E9-846A50F32774}" dt="2025-09-17T00:53:50.903" v="309" actId="27636"/>
          <ac:spMkLst>
            <pc:docMk/>
            <pc:sldMk cId="1024509882" sldId="554"/>
            <ac:spMk id="3" creationId="{4A41802E-5166-CD9E-2872-9FF1F779F19E}"/>
          </ac:spMkLst>
        </pc:spChg>
      </pc:sldChg>
      <pc:sldChg chg="modSp new mod">
        <pc:chgData name="矢口勇一" userId="912075d5-8e90-457e-8e5d-489657d52d38" providerId="ADAL" clId="{4FB184D2-FBAD-4CF9-95E9-846A50F32774}" dt="2025-09-17T00:54:35.459" v="374" actId="27636"/>
        <pc:sldMkLst>
          <pc:docMk/>
          <pc:sldMk cId="3281325393" sldId="555"/>
        </pc:sldMkLst>
        <pc:spChg chg="mod">
          <ac:chgData name="矢口勇一" userId="912075d5-8e90-457e-8e5d-489657d52d38" providerId="ADAL" clId="{4FB184D2-FBAD-4CF9-95E9-846A50F32774}" dt="2025-09-17T00:54:35.459" v="374" actId="27636"/>
          <ac:spMkLst>
            <pc:docMk/>
            <pc:sldMk cId="3281325393" sldId="555"/>
            <ac:spMk id="2" creationId="{3A86D976-ADDD-9865-67A9-5736658A83FD}"/>
          </ac:spMkLst>
        </pc:spChg>
        <pc:spChg chg="mod">
          <ac:chgData name="矢口勇一" userId="912075d5-8e90-457e-8e5d-489657d52d38" providerId="ADAL" clId="{4FB184D2-FBAD-4CF9-95E9-846A50F32774}" dt="2025-09-17T00:54:29.567" v="369" actId="27636"/>
          <ac:spMkLst>
            <pc:docMk/>
            <pc:sldMk cId="3281325393" sldId="555"/>
            <ac:spMk id="3" creationId="{8E9555E1-FE13-0354-9DC3-DEB71766C6E3}"/>
          </ac:spMkLst>
        </pc:spChg>
      </pc:sldChg>
      <pc:sldChg chg="addSp delSp modSp new mod">
        <pc:chgData name="矢口勇一" userId="912075d5-8e90-457e-8e5d-489657d52d38" providerId="ADAL" clId="{4FB184D2-FBAD-4CF9-95E9-846A50F32774}" dt="2025-09-29T06:37:35.417" v="399" actId="113"/>
        <pc:sldMkLst>
          <pc:docMk/>
          <pc:sldMk cId="2331669191" sldId="557"/>
        </pc:sldMkLst>
        <pc:spChg chg="mod">
          <ac:chgData name="矢口勇一" userId="912075d5-8e90-457e-8e5d-489657d52d38" providerId="ADAL" clId="{4FB184D2-FBAD-4CF9-95E9-846A50F32774}" dt="2025-09-29T06:36:39.112" v="376"/>
          <ac:spMkLst>
            <pc:docMk/>
            <pc:sldMk cId="2331669191" sldId="557"/>
            <ac:spMk id="2" creationId="{DE8225A6-121F-6F68-9B9B-9DA674D93D5D}"/>
          </ac:spMkLst>
        </pc:spChg>
        <pc:spChg chg="add del mod">
          <ac:chgData name="矢口勇一" userId="912075d5-8e90-457e-8e5d-489657d52d38" providerId="ADAL" clId="{4FB184D2-FBAD-4CF9-95E9-846A50F32774}" dt="2025-09-29T06:37:35.417" v="399" actId="113"/>
          <ac:spMkLst>
            <pc:docMk/>
            <pc:sldMk cId="2331669191" sldId="557"/>
            <ac:spMk id="3" creationId="{C0379052-3400-003E-37B4-95C1B88C593D}"/>
          </ac:spMkLst>
        </pc:spChg>
        <pc:spChg chg="add mod">
          <ac:chgData name="矢口勇一" userId="912075d5-8e90-457e-8e5d-489657d52d38" providerId="ADAL" clId="{4FB184D2-FBAD-4CF9-95E9-846A50F32774}" dt="2025-09-29T06:36:52.508" v="383"/>
          <ac:spMkLst>
            <pc:docMk/>
            <pc:sldMk cId="2331669191" sldId="557"/>
            <ac:spMk id="4" creationId="{FA21D31E-27A3-E52F-BE25-195CCBA5572C}"/>
          </ac:spMkLst>
        </pc:spChg>
        <pc:spChg chg="add mod">
          <ac:chgData name="矢口勇一" userId="912075d5-8e90-457e-8e5d-489657d52d38" providerId="ADAL" clId="{4FB184D2-FBAD-4CF9-95E9-846A50F32774}" dt="2025-09-29T06:36:55.498" v="385"/>
          <ac:spMkLst>
            <pc:docMk/>
            <pc:sldMk cId="2331669191" sldId="557"/>
            <ac:spMk id="5" creationId="{D6F18DAE-F681-E54E-777B-56E052F0A356}"/>
          </ac:spMkLst>
        </pc:spChg>
      </pc:sldChg>
      <pc:sldChg chg="modSp new mod">
        <pc:chgData name="矢口勇一" userId="912075d5-8e90-457e-8e5d-489657d52d38" providerId="ADAL" clId="{4FB184D2-FBAD-4CF9-95E9-846A50F32774}" dt="2025-09-29T06:39:39.204" v="475" actId="2711"/>
        <pc:sldMkLst>
          <pc:docMk/>
          <pc:sldMk cId="804004755" sldId="558"/>
        </pc:sldMkLst>
        <pc:spChg chg="mod">
          <ac:chgData name="矢口勇一" userId="912075d5-8e90-457e-8e5d-489657d52d38" providerId="ADAL" clId="{4FB184D2-FBAD-4CF9-95E9-846A50F32774}" dt="2025-09-29T06:37:53.512" v="437" actId="20577"/>
          <ac:spMkLst>
            <pc:docMk/>
            <pc:sldMk cId="804004755" sldId="558"/>
            <ac:spMk id="2" creationId="{DDBCBDEC-6862-3724-BDFB-957FF3F76245}"/>
          </ac:spMkLst>
        </pc:spChg>
        <pc:spChg chg="mod">
          <ac:chgData name="矢口勇一" userId="912075d5-8e90-457e-8e5d-489657d52d38" providerId="ADAL" clId="{4FB184D2-FBAD-4CF9-95E9-846A50F32774}" dt="2025-09-29T06:39:39.204" v="475" actId="2711"/>
          <ac:spMkLst>
            <pc:docMk/>
            <pc:sldMk cId="804004755" sldId="558"/>
            <ac:spMk id="3" creationId="{D7F09135-3D85-C83F-0548-C6104CB7F35F}"/>
          </ac:spMkLst>
        </pc:spChg>
      </pc:sldChg>
      <pc:sldChg chg="modSp new mod">
        <pc:chgData name="矢口勇一" userId="912075d5-8e90-457e-8e5d-489657d52d38" providerId="ADAL" clId="{4FB184D2-FBAD-4CF9-95E9-846A50F32774}" dt="2025-09-29T06:40:32.132" v="524" actId="5793"/>
        <pc:sldMkLst>
          <pc:docMk/>
          <pc:sldMk cId="2132297314" sldId="559"/>
        </pc:sldMkLst>
        <pc:spChg chg="mod">
          <ac:chgData name="矢口勇一" userId="912075d5-8e90-457e-8e5d-489657d52d38" providerId="ADAL" clId="{4FB184D2-FBAD-4CF9-95E9-846A50F32774}" dt="2025-09-29T06:39:55.809" v="506" actId="20577"/>
          <ac:spMkLst>
            <pc:docMk/>
            <pc:sldMk cId="2132297314" sldId="559"/>
            <ac:spMk id="2" creationId="{3BA85913-7069-DF9E-3E96-5A20317433B8}"/>
          </ac:spMkLst>
        </pc:spChg>
        <pc:spChg chg="mod">
          <ac:chgData name="矢口勇一" userId="912075d5-8e90-457e-8e5d-489657d52d38" providerId="ADAL" clId="{4FB184D2-FBAD-4CF9-95E9-846A50F32774}" dt="2025-09-29T06:40:32.132" v="524" actId="5793"/>
          <ac:spMkLst>
            <pc:docMk/>
            <pc:sldMk cId="2132297314" sldId="559"/>
            <ac:spMk id="3" creationId="{BE94E999-5371-6681-B2EA-C25CAC36DED5}"/>
          </ac:spMkLst>
        </pc:spChg>
      </pc:sldChg>
      <pc:sldChg chg="modSp new mod">
        <pc:chgData name="矢口勇一" userId="912075d5-8e90-457e-8e5d-489657d52d38" providerId="ADAL" clId="{4FB184D2-FBAD-4CF9-95E9-846A50F32774}" dt="2025-09-29T06:41:08.892" v="534" actId="15"/>
        <pc:sldMkLst>
          <pc:docMk/>
          <pc:sldMk cId="4190972711" sldId="560"/>
        </pc:sldMkLst>
        <pc:spChg chg="mod">
          <ac:chgData name="矢口勇一" userId="912075d5-8e90-457e-8e5d-489657d52d38" providerId="ADAL" clId="{4FB184D2-FBAD-4CF9-95E9-846A50F32774}" dt="2025-09-29T06:40:51.262" v="526"/>
          <ac:spMkLst>
            <pc:docMk/>
            <pc:sldMk cId="4190972711" sldId="560"/>
            <ac:spMk id="2" creationId="{3E0506C8-176C-727D-C6F5-299C9D5EBEF3}"/>
          </ac:spMkLst>
        </pc:spChg>
        <pc:spChg chg="mod">
          <ac:chgData name="矢口勇一" userId="912075d5-8e90-457e-8e5d-489657d52d38" providerId="ADAL" clId="{4FB184D2-FBAD-4CF9-95E9-846A50F32774}" dt="2025-09-29T06:41:08.892" v="534" actId="15"/>
          <ac:spMkLst>
            <pc:docMk/>
            <pc:sldMk cId="4190972711" sldId="560"/>
            <ac:spMk id="3" creationId="{FE907545-9D0E-8A5E-221D-943DD6FFCF9B}"/>
          </ac:spMkLst>
        </pc:spChg>
      </pc:sldChg>
      <pc:sldChg chg="modSp new mod">
        <pc:chgData name="矢口勇一" userId="912075d5-8e90-457e-8e5d-489657d52d38" providerId="ADAL" clId="{4FB184D2-FBAD-4CF9-95E9-846A50F32774}" dt="2025-09-29T06:42:10.573" v="556" actId="20577"/>
        <pc:sldMkLst>
          <pc:docMk/>
          <pc:sldMk cId="144024292" sldId="561"/>
        </pc:sldMkLst>
        <pc:spChg chg="mod">
          <ac:chgData name="矢口勇一" userId="912075d5-8e90-457e-8e5d-489657d52d38" providerId="ADAL" clId="{4FB184D2-FBAD-4CF9-95E9-846A50F32774}" dt="2025-09-29T06:41:20.274" v="536"/>
          <ac:spMkLst>
            <pc:docMk/>
            <pc:sldMk cId="144024292" sldId="561"/>
            <ac:spMk id="2" creationId="{9D5A3B68-B35A-1050-19DC-A20ACAC42A53}"/>
          </ac:spMkLst>
        </pc:spChg>
        <pc:spChg chg="mod">
          <ac:chgData name="矢口勇一" userId="912075d5-8e90-457e-8e5d-489657d52d38" providerId="ADAL" clId="{4FB184D2-FBAD-4CF9-95E9-846A50F32774}" dt="2025-09-29T06:42:10.573" v="556" actId="20577"/>
          <ac:spMkLst>
            <pc:docMk/>
            <pc:sldMk cId="144024292" sldId="561"/>
            <ac:spMk id="3" creationId="{FDE811D8-6AA1-38AC-1B45-111FE698B62A}"/>
          </ac:spMkLst>
        </pc:spChg>
      </pc:sldChg>
      <pc:sldChg chg="modSp new mod">
        <pc:chgData name="矢口勇一" userId="912075d5-8e90-457e-8e5d-489657d52d38" providerId="ADAL" clId="{4FB184D2-FBAD-4CF9-95E9-846A50F32774}" dt="2025-09-29T06:42:35.191" v="561" actId="20577"/>
        <pc:sldMkLst>
          <pc:docMk/>
          <pc:sldMk cId="306224156" sldId="562"/>
        </pc:sldMkLst>
        <pc:spChg chg="mod">
          <ac:chgData name="矢口勇一" userId="912075d5-8e90-457e-8e5d-489657d52d38" providerId="ADAL" clId="{4FB184D2-FBAD-4CF9-95E9-846A50F32774}" dt="2025-09-29T06:42:26.174" v="558"/>
          <ac:spMkLst>
            <pc:docMk/>
            <pc:sldMk cId="306224156" sldId="562"/>
            <ac:spMk id="2" creationId="{FF9FED08-9B31-D53B-5FE9-6F4DD1D7BDB4}"/>
          </ac:spMkLst>
        </pc:spChg>
        <pc:spChg chg="mod">
          <ac:chgData name="矢口勇一" userId="912075d5-8e90-457e-8e5d-489657d52d38" providerId="ADAL" clId="{4FB184D2-FBAD-4CF9-95E9-846A50F32774}" dt="2025-09-29T06:42:35.191" v="561" actId="20577"/>
          <ac:spMkLst>
            <pc:docMk/>
            <pc:sldMk cId="306224156" sldId="562"/>
            <ac:spMk id="3" creationId="{683DF2ED-6324-0BF3-BC38-BFDDBE48EA0B}"/>
          </ac:spMkLst>
        </pc:spChg>
      </pc:sldChg>
      <pc:sldChg chg="modSp new mod">
        <pc:chgData name="矢口勇一" userId="912075d5-8e90-457e-8e5d-489657d52d38" providerId="ADAL" clId="{4FB184D2-FBAD-4CF9-95E9-846A50F32774}" dt="2025-09-29T06:42:57.888" v="565" actId="5793"/>
        <pc:sldMkLst>
          <pc:docMk/>
          <pc:sldMk cId="1506224385" sldId="563"/>
        </pc:sldMkLst>
        <pc:spChg chg="mod">
          <ac:chgData name="矢口勇一" userId="912075d5-8e90-457e-8e5d-489657d52d38" providerId="ADAL" clId="{4FB184D2-FBAD-4CF9-95E9-846A50F32774}" dt="2025-09-29T06:42:48.952" v="563"/>
          <ac:spMkLst>
            <pc:docMk/>
            <pc:sldMk cId="1506224385" sldId="563"/>
            <ac:spMk id="2" creationId="{362D209D-F33D-9A08-C497-EFCA4C969874}"/>
          </ac:spMkLst>
        </pc:spChg>
        <pc:spChg chg="mod">
          <ac:chgData name="矢口勇一" userId="912075d5-8e90-457e-8e5d-489657d52d38" providerId="ADAL" clId="{4FB184D2-FBAD-4CF9-95E9-846A50F32774}" dt="2025-09-29T06:42:57.888" v="565" actId="5793"/>
          <ac:spMkLst>
            <pc:docMk/>
            <pc:sldMk cId="1506224385" sldId="563"/>
            <ac:spMk id="3" creationId="{BF17D7C1-D911-008F-C79E-A8BFE63285AA}"/>
          </ac:spMkLst>
        </pc:spChg>
      </pc:sldChg>
      <pc:sldChg chg="addSp delSp modSp new mod">
        <pc:chgData name="矢口勇一" userId="912075d5-8e90-457e-8e5d-489657d52d38" providerId="ADAL" clId="{4FB184D2-FBAD-4CF9-95E9-846A50F32774}" dt="2025-09-29T06:43:48.847" v="590" actId="5793"/>
        <pc:sldMkLst>
          <pc:docMk/>
          <pc:sldMk cId="337354842" sldId="564"/>
        </pc:sldMkLst>
        <pc:spChg chg="mod">
          <ac:chgData name="矢口勇一" userId="912075d5-8e90-457e-8e5d-489657d52d38" providerId="ADAL" clId="{4FB184D2-FBAD-4CF9-95E9-846A50F32774}" dt="2025-09-29T06:43:12.027" v="567"/>
          <ac:spMkLst>
            <pc:docMk/>
            <pc:sldMk cId="337354842" sldId="564"/>
            <ac:spMk id="2" creationId="{BAF24623-DA70-7665-4D25-ED00EA3E7A2B}"/>
          </ac:spMkLst>
        </pc:spChg>
        <pc:spChg chg="add del mod">
          <ac:chgData name="矢口勇一" userId="912075d5-8e90-457e-8e5d-489657d52d38" providerId="ADAL" clId="{4FB184D2-FBAD-4CF9-95E9-846A50F32774}" dt="2025-09-29T06:43:48.847" v="590" actId="5793"/>
          <ac:spMkLst>
            <pc:docMk/>
            <pc:sldMk cId="337354842" sldId="564"/>
            <ac:spMk id="3" creationId="{EE713D27-58C7-1F5A-7F39-2A8AE0902A20}"/>
          </ac:spMkLst>
        </pc:spChg>
        <pc:spChg chg="add mod">
          <ac:chgData name="矢口勇一" userId="912075d5-8e90-457e-8e5d-489657d52d38" providerId="ADAL" clId="{4FB184D2-FBAD-4CF9-95E9-846A50F32774}" dt="2025-09-29T06:43:22.782" v="569"/>
          <ac:spMkLst>
            <pc:docMk/>
            <pc:sldMk cId="337354842" sldId="564"/>
            <ac:spMk id="4" creationId="{109A22E6-F5A8-4C1B-9882-0DA3C792A5D2}"/>
          </ac:spMkLst>
        </pc:spChg>
      </pc:sldChg>
      <pc:sldChg chg="addSp delSp modSp new mod">
        <pc:chgData name="矢口勇一" userId="912075d5-8e90-457e-8e5d-489657d52d38" providerId="ADAL" clId="{4FB184D2-FBAD-4CF9-95E9-846A50F32774}" dt="2025-09-29T06:44:37.034" v="605" actId="15"/>
        <pc:sldMkLst>
          <pc:docMk/>
          <pc:sldMk cId="3622369212" sldId="565"/>
        </pc:sldMkLst>
        <pc:spChg chg="mod">
          <ac:chgData name="矢口勇一" userId="912075d5-8e90-457e-8e5d-489657d52d38" providerId="ADAL" clId="{4FB184D2-FBAD-4CF9-95E9-846A50F32774}" dt="2025-09-29T06:44:07.339" v="592"/>
          <ac:spMkLst>
            <pc:docMk/>
            <pc:sldMk cId="3622369212" sldId="565"/>
            <ac:spMk id="2" creationId="{71FD5BBC-2676-1959-A191-5310D5CE9C64}"/>
          </ac:spMkLst>
        </pc:spChg>
        <pc:spChg chg="add del mod">
          <ac:chgData name="矢口勇一" userId="912075d5-8e90-457e-8e5d-489657d52d38" providerId="ADAL" clId="{4FB184D2-FBAD-4CF9-95E9-846A50F32774}" dt="2025-09-29T06:44:37.034" v="605" actId="15"/>
          <ac:spMkLst>
            <pc:docMk/>
            <pc:sldMk cId="3622369212" sldId="565"/>
            <ac:spMk id="3" creationId="{9E4AB6CB-1827-2FB1-AB28-CA1495EAA902}"/>
          </ac:spMkLst>
        </pc:spChg>
        <pc:spChg chg="add mod">
          <ac:chgData name="矢口勇一" userId="912075d5-8e90-457e-8e5d-489657d52d38" providerId="ADAL" clId="{4FB184D2-FBAD-4CF9-95E9-846A50F32774}" dt="2025-09-29T06:44:15.168" v="594"/>
          <ac:spMkLst>
            <pc:docMk/>
            <pc:sldMk cId="3622369212" sldId="565"/>
            <ac:spMk id="4" creationId="{E54312C3-9D49-4691-FFAC-7A53F22214D4}"/>
          </ac:spMkLst>
        </pc:spChg>
      </pc:sldChg>
      <pc:sldChg chg="modSp new mod">
        <pc:chgData name="矢口勇一" userId="912075d5-8e90-457e-8e5d-489657d52d38" providerId="ADAL" clId="{4FB184D2-FBAD-4CF9-95E9-846A50F32774}" dt="2025-09-29T06:45:18.476" v="639" actId="2711"/>
        <pc:sldMkLst>
          <pc:docMk/>
          <pc:sldMk cId="3187844111" sldId="566"/>
        </pc:sldMkLst>
        <pc:spChg chg="mod">
          <ac:chgData name="矢口勇一" userId="912075d5-8e90-457e-8e5d-489657d52d38" providerId="ADAL" clId="{4FB184D2-FBAD-4CF9-95E9-846A50F32774}" dt="2025-09-29T06:44:58.745" v="629" actId="20577"/>
          <ac:spMkLst>
            <pc:docMk/>
            <pc:sldMk cId="3187844111" sldId="566"/>
            <ac:spMk id="2" creationId="{C985CEEE-E5D2-380D-FB80-D7E39FB582D6}"/>
          </ac:spMkLst>
        </pc:spChg>
        <pc:spChg chg="mod">
          <ac:chgData name="矢口勇一" userId="912075d5-8e90-457e-8e5d-489657d52d38" providerId="ADAL" clId="{4FB184D2-FBAD-4CF9-95E9-846A50F32774}" dt="2025-09-29T06:45:18.476" v="639" actId="2711"/>
          <ac:spMkLst>
            <pc:docMk/>
            <pc:sldMk cId="3187844111" sldId="566"/>
            <ac:spMk id="3" creationId="{107F6A4D-A315-AA53-08F1-DFA9D49CD78F}"/>
          </ac:spMkLst>
        </pc:spChg>
      </pc:sldChg>
      <pc:sldChg chg="modSp new mod">
        <pc:chgData name="矢口勇一" userId="912075d5-8e90-457e-8e5d-489657d52d38" providerId="ADAL" clId="{4FB184D2-FBAD-4CF9-95E9-846A50F32774}" dt="2025-09-29T06:46:32.216" v="723" actId="20577"/>
        <pc:sldMkLst>
          <pc:docMk/>
          <pc:sldMk cId="2413497693" sldId="567"/>
        </pc:sldMkLst>
        <pc:spChg chg="mod">
          <ac:chgData name="矢口勇一" userId="912075d5-8e90-457e-8e5d-489657d52d38" providerId="ADAL" clId="{4FB184D2-FBAD-4CF9-95E9-846A50F32774}" dt="2025-09-29T06:46:04.875" v="707" actId="20577"/>
          <ac:spMkLst>
            <pc:docMk/>
            <pc:sldMk cId="2413497693" sldId="567"/>
            <ac:spMk id="2" creationId="{9C54532A-EA68-E578-E93C-D3C4A197977F}"/>
          </ac:spMkLst>
        </pc:spChg>
        <pc:spChg chg="mod">
          <ac:chgData name="矢口勇一" userId="912075d5-8e90-457e-8e5d-489657d52d38" providerId="ADAL" clId="{4FB184D2-FBAD-4CF9-95E9-846A50F32774}" dt="2025-09-29T06:46:32.216" v="723" actId="20577"/>
          <ac:spMkLst>
            <pc:docMk/>
            <pc:sldMk cId="2413497693" sldId="567"/>
            <ac:spMk id="3" creationId="{C36E419F-157D-C018-DB27-0BFB05327311}"/>
          </ac:spMkLst>
        </pc:spChg>
      </pc:sldChg>
      <pc:sldChg chg="modSp new mod">
        <pc:chgData name="矢口勇一" userId="912075d5-8e90-457e-8e5d-489657d52d38" providerId="ADAL" clId="{4FB184D2-FBAD-4CF9-95E9-846A50F32774}" dt="2025-09-29T06:59:33.506" v="883" actId="27636"/>
        <pc:sldMkLst>
          <pc:docMk/>
          <pc:sldMk cId="1336047079" sldId="568"/>
        </pc:sldMkLst>
        <pc:spChg chg="mod">
          <ac:chgData name="矢口勇一" userId="912075d5-8e90-457e-8e5d-489657d52d38" providerId="ADAL" clId="{4FB184D2-FBAD-4CF9-95E9-846A50F32774}" dt="2025-09-29T06:58:10.551" v="789" actId="6549"/>
          <ac:spMkLst>
            <pc:docMk/>
            <pc:sldMk cId="1336047079" sldId="568"/>
            <ac:spMk id="2" creationId="{758B9E9D-51E3-77C1-B1B3-60D7158CB174}"/>
          </ac:spMkLst>
        </pc:spChg>
        <pc:spChg chg="mod">
          <ac:chgData name="矢口勇一" userId="912075d5-8e90-457e-8e5d-489657d52d38" providerId="ADAL" clId="{4FB184D2-FBAD-4CF9-95E9-846A50F32774}" dt="2025-09-29T06:59:33.506" v="883" actId="27636"/>
          <ac:spMkLst>
            <pc:docMk/>
            <pc:sldMk cId="1336047079" sldId="568"/>
            <ac:spMk id="3" creationId="{2A9B2CC5-AC10-A27F-5ED7-D07F13960DE3}"/>
          </ac:spMkLst>
        </pc:spChg>
      </pc:sldChg>
    </pc:docChg>
  </pc:docChgLst>
  <pc:docChgLst>
    <pc:chgData name="矢口勇一" userId="912075d5-8e90-457e-8e5d-489657d52d38" providerId="ADAL" clId="{85AA8867-8CB9-4548-8D55-5814589BB9F7}"/>
    <pc:docChg chg="undo custSel addSld modSld">
      <pc:chgData name="矢口勇一" userId="912075d5-8e90-457e-8e5d-489657d52d38" providerId="ADAL" clId="{85AA8867-8CB9-4548-8D55-5814589BB9F7}" dt="2025-09-18T10:17:10.985" v="55" actId="20577"/>
      <pc:docMkLst>
        <pc:docMk/>
      </pc:docMkLst>
      <pc:sldChg chg="modSp new mod">
        <pc:chgData name="矢口勇一" userId="912075d5-8e90-457e-8e5d-489657d52d38" providerId="ADAL" clId="{85AA8867-8CB9-4548-8D55-5814589BB9F7}" dt="2025-09-18T10:17:10.985" v="55" actId="20577"/>
        <pc:sldMkLst>
          <pc:docMk/>
          <pc:sldMk cId="2742300770" sldId="556"/>
        </pc:sldMkLst>
        <pc:spChg chg="mod">
          <ac:chgData name="矢口勇一" userId="912075d5-8e90-457e-8e5d-489657d52d38" providerId="ADAL" clId="{85AA8867-8CB9-4548-8D55-5814589BB9F7}" dt="2025-09-18T10:16:46.132" v="45" actId="20577"/>
          <ac:spMkLst>
            <pc:docMk/>
            <pc:sldMk cId="2742300770" sldId="556"/>
            <ac:spMk id="2" creationId="{6A083AA3-8158-9438-5330-4C07973C06BF}"/>
          </ac:spMkLst>
        </pc:spChg>
        <pc:spChg chg="mod">
          <ac:chgData name="矢口勇一" userId="912075d5-8e90-457e-8e5d-489657d52d38" providerId="ADAL" clId="{85AA8867-8CB9-4548-8D55-5814589BB9F7}" dt="2025-09-18T10:17:10.985" v="55" actId="20577"/>
          <ac:spMkLst>
            <pc:docMk/>
            <pc:sldMk cId="2742300770" sldId="556"/>
            <ac:spMk id="3" creationId="{707CF65B-9853-9FD7-C97F-FF71F293FB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8C03D-10DB-4330-BA6C-D16003A89B50}" type="datetimeFigureOut">
              <a:rPr kumimoji="1" lang="ja-JP" altLang="en-US" smtClean="0"/>
              <a:t>2025/9/17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51677-49A0-4584-A4EA-747DC4895CD4}" type="slidenum">
              <a:rPr kumimoji="1" lang="ja-JP" altLang="en-US" smtClean="0"/>
              <a:t>‹#›</a:t>
            </a:fld>
            <a:endParaRPr kumimoji="1" lang="ja-JP" altLang="en-US"/>
          </a:p>
        </p:txBody>
      </p:sp>
    </p:spTree>
    <p:extLst>
      <p:ext uri="{BB962C8B-B14F-4D97-AF65-F5344CB8AC3E}">
        <p14:creationId xmlns:p14="http://schemas.microsoft.com/office/powerpoint/2010/main" val="20757714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あなたは</a:t>
            </a:r>
            <a:r>
              <a:rPr kumimoji="1" lang="en-US" altLang="ja-JP"/>
              <a:t>〜50,000</a:t>
            </a:r>
            <a:r>
              <a:rPr kumimoji="1" lang="ja-JP" altLang="en-US"/>
              <a:t>語の第一言語を知っていて、それぞれにはいくつかの意味があります</a:t>
            </a:r>
          </a:p>
          <a:p>
            <a:r>
              <a:rPr kumimoji="1" lang="en-US" altLang="ja-JP"/>
              <a:t>6</a:t>
            </a:r>
            <a:r>
              <a:rPr kumimoji="1" lang="ja-JP" altLang="en-US"/>
              <a:t>歳は</a:t>
            </a:r>
            <a:r>
              <a:rPr kumimoji="1" lang="en-US" altLang="ja-JP"/>
              <a:t>〜13000</a:t>
            </a:r>
            <a:r>
              <a:rPr kumimoji="1" lang="ja-JP" altLang="en-US"/>
              <a:t>語を知っています</a:t>
            </a:r>
          </a:p>
          <a:p>
            <a:r>
              <a:rPr kumimoji="1" lang="ja-JP" altLang="en-US"/>
              <a:t>最初の</a:t>
            </a:r>
            <a:r>
              <a:rPr kumimoji="1" lang="en-US" altLang="ja-JP"/>
              <a:t>16</a:t>
            </a:r>
            <a:r>
              <a:rPr kumimoji="1" lang="ja-JP" altLang="en-US"/>
              <a:t>年間、目覚める時間</a:t>
            </a:r>
            <a:r>
              <a:rPr kumimoji="1" lang="en-US" altLang="ja-JP"/>
              <a:t>90</a:t>
            </a:r>
            <a:r>
              <a:rPr kumimoji="1" lang="ja-JP" altLang="en-US"/>
              <a:t>分ごとに</a:t>
            </a:r>
            <a:r>
              <a:rPr kumimoji="1" lang="en-US" altLang="ja-JP"/>
              <a:t>1</a:t>
            </a:r>
            <a:r>
              <a:rPr kumimoji="1" lang="ja-JP" altLang="en-US"/>
              <a:t>単語を学習します</a:t>
            </a:r>
          </a:p>
          <a:p>
            <a:r>
              <a:rPr kumimoji="1" lang="ja-JP" altLang="en-US"/>
              <a:t>精神文法は文を生成する </a:t>
            </a:r>
            <a:r>
              <a:rPr kumimoji="1" lang="en-US" altLang="ja-JP"/>
              <a:t>- </a:t>
            </a:r>
            <a:r>
              <a:rPr kumimoji="1" lang="ja-JP" altLang="en-US"/>
              <a:t>事実上すべての文は新規である</a:t>
            </a:r>
          </a:p>
          <a:p>
            <a:r>
              <a:rPr kumimoji="1" lang="en-US" altLang="ja-JP"/>
              <a:t>3</a:t>
            </a:r>
            <a:r>
              <a:rPr kumimoji="1" lang="ja-JP" altLang="en-US"/>
              <a:t>歳の方はすでに</a:t>
            </a:r>
            <a:r>
              <a:rPr kumimoji="1" lang="en-US" altLang="ja-JP"/>
              <a:t>90</a:t>
            </a:r>
            <a:r>
              <a:rPr kumimoji="1" lang="ja-JP" altLang="en-US"/>
              <a:t>％の文法を持っています</a:t>
            </a:r>
          </a:p>
          <a:p>
            <a:r>
              <a:rPr kumimoji="1" lang="en-US" altLang="ja-JP"/>
              <a:t>〜6000</a:t>
            </a:r>
            <a:r>
              <a:rPr kumimoji="1" lang="ja-JP" altLang="en-US"/>
              <a:t>人の人間の言語 </a:t>
            </a:r>
            <a:r>
              <a:rPr kumimoji="1" lang="en-US" altLang="ja-JP"/>
              <a:t>- </a:t>
            </a:r>
            <a:r>
              <a:rPr kumimoji="1" lang="ja-JP" altLang="en-US"/>
              <a:t>それらのどれもシンプルではありません！</a:t>
            </a:r>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3</a:t>
            </a:fld>
            <a:endParaRPr kumimoji="1" lang="ja-JP" altLang="en-US"/>
          </a:p>
        </p:txBody>
      </p:sp>
    </p:spTree>
    <p:extLst>
      <p:ext uri="{BB962C8B-B14F-4D97-AF65-F5344CB8AC3E}">
        <p14:creationId xmlns:p14="http://schemas.microsoft.com/office/powerpoint/2010/main" val="393371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どのように言葉が互いに関連しているか</a:t>
            </a:r>
          </a:p>
          <a:p>
            <a:r>
              <a:rPr kumimoji="1" lang="en-US" altLang="ja-JP" dirty="0"/>
              <a:t>Hyponymy</a:t>
            </a:r>
          </a:p>
          <a:p>
            <a:r>
              <a:rPr kumimoji="1" lang="ja-JP" altLang="en-US" dirty="0"/>
              <a:t>緋色、朱色、カルミン、紅色はすべて赤色の下位句です</a:t>
            </a:r>
          </a:p>
          <a:p>
            <a:r>
              <a:rPr kumimoji="1" lang="ja-JP" altLang="en-US" dirty="0"/>
              <a:t>ハイパーニミー</a:t>
            </a:r>
          </a:p>
          <a:p>
            <a:r>
              <a:rPr kumimoji="1" lang="ja-JP" altLang="en-US" dirty="0"/>
              <a:t>異端（反対）</a:t>
            </a:r>
          </a:p>
          <a:p>
            <a:r>
              <a:rPr kumimoji="1" lang="ja-JP" altLang="en-US" dirty="0"/>
              <a:t>男女</a:t>
            </a:r>
          </a:p>
          <a:p>
            <a:r>
              <a:rPr kumimoji="1" lang="ja-JP" altLang="en-US" dirty="0"/>
              <a:t>メロノミー（一部）</a:t>
            </a:r>
          </a:p>
          <a:p>
            <a:r>
              <a:rPr kumimoji="1" lang="ja-JP" altLang="en-US" dirty="0"/>
              <a:t>タイヤは車のメロミムです</a:t>
            </a:r>
          </a:p>
          <a:p>
            <a:r>
              <a:rPr kumimoji="1" lang="ja-JP" altLang="en-US" dirty="0"/>
              <a:t>等</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29</a:t>
            </a:fld>
            <a:endParaRPr kumimoji="1" lang="ja-JP" altLang="en-US"/>
          </a:p>
        </p:txBody>
      </p:sp>
    </p:spTree>
    <p:extLst>
      <p:ext uri="{BB962C8B-B14F-4D97-AF65-F5344CB8AC3E}">
        <p14:creationId xmlns:p14="http://schemas.microsoft.com/office/powerpoint/2010/main" val="22733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形態学は単語の内部構造の研究であり、言葉はより小さい意味単位から構築される。</a:t>
            </a:r>
          </a:p>
          <a:p>
            <a:r>
              <a:rPr kumimoji="1" lang="ja-JP" altLang="en-US" dirty="0"/>
              <a:t>形態素：</a:t>
            </a:r>
          </a:p>
          <a:p>
            <a:r>
              <a:rPr kumimoji="1" lang="ja-JP" altLang="en-US" dirty="0"/>
              <a:t>言語の文法の中で最も意味のある単位。</a:t>
            </a:r>
          </a:p>
          <a:p>
            <a:r>
              <a:rPr kumimoji="1" lang="en-US" altLang="ja-JP" dirty="0"/>
              <a:t>2</a:t>
            </a:r>
            <a:r>
              <a:rPr kumimoji="1" lang="ja-JP" altLang="en-US" dirty="0" err="1"/>
              <a:t>つの</a:t>
            </a:r>
            <a:r>
              <a:rPr kumimoji="1" lang="ja-JP" altLang="en-US" dirty="0"/>
              <a:t>クラスの形態素</a:t>
            </a:r>
          </a:p>
          <a:p>
            <a:r>
              <a:rPr kumimoji="1" lang="ja-JP" altLang="en-US" dirty="0"/>
              <a:t>茎：単語の「主な」形態素、主な意味を提供する（すなわち、以下の例において確立する）</a:t>
            </a:r>
          </a:p>
          <a:p>
            <a:r>
              <a:rPr kumimoji="1" lang="ja-JP" altLang="en-US" dirty="0"/>
              <a:t>接尾辞：意味を追加する</a:t>
            </a:r>
          </a:p>
          <a:p>
            <a:r>
              <a:rPr kumimoji="1" lang="ja-JP" altLang="en-US" dirty="0"/>
              <a:t>接頭辞：反捕鯨者主義</a:t>
            </a:r>
          </a:p>
          <a:p>
            <a:r>
              <a:rPr kumimoji="1" lang="ja-JP" altLang="en-US" dirty="0"/>
              <a:t>サフィックス：反捕鯨者主義</a:t>
            </a:r>
          </a:p>
          <a:p>
            <a:r>
              <a:rPr kumimoji="1" lang="ja-JP" altLang="en-US" dirty="0"/>
              <a:t>インフィクス：ヒンディー語（借用） </a:t>
            </a:r>
            <a:r>
              <a:rPr kumimoji="1" lang="en-US" altLang="ja-JP" dirty="0"/>
              <a:t>- </a:t>
            </a:r>
            <a:r>
              <a:rPr kumimoji="1" lang="ja-JP" altLang="en-US" dirty="0"/>
              <a:t>タガログ語での</a:t>
            </a:r>
            <a:r>
              <a:rPr kumimoji="1" lang="en-US" altLang="ja-JP" dirty="0" err="1"/>
              <a:t>humingi</a:t>
            </a:r>
            <a:r>
              <a:rPr kumimoji="1" lang="ja-JP" altLang="en-US" dirty="0"/>
              <a:t>（借り手）</a:t>
            </a:r>
          </a:p>
          <a:p>
            <a:r>
              <a:rPr kumimoji="1" lang="en-US" altLang="ja-JP" dirty="0"/>
              <a:t>Circumfixes</a:t>
            </a:r>
            <a:r>
              <a:rPr kumimoji="1" lang="ja-JP" altLang="en-US" dirty="0"/>
              <a:t>：</a:t>
            </a:r>
            <a:r>
              <a:rPr kumimoji="1" lang="en-US" altLang="ja-JP" dirty="0" err="1"/>
              <a:t>sagen</a:t>
            </a:r>
            <a:r>
              <a:rPr kumimoji="1" lang="ja-JP" altLang="en-US" dirty="0"/>
              <a:t>（</a:t>
            </a:r>
            <a:r>
              <a:rPr kumimoji="1" lang="en-US" altLang="ja-JP" dirty="0"/>
              <a:t>say</a:t>
            </a:r>
            <a:r>
              <a:rPr kumimoji="1" lang="ja-JP" altLang="en-US" dirty="0"/>
              <a:t>） </a:t>
            </a:r>
            <a:r>
              <a:rPr kumimoji="1" lang="en-US" altLang="ja-JP" dirty="0"/>
              <a:t>- </a:t>
            </a:r>
            <a:r>
              <a:rPr kumimoji="1" lang="en-US" altLang="ja-JP" dirty="0" err="1"/>
              <a:t>gesagt</a:t>
            </a:r>
            <a:r>
              <a:rPr kumimoji="1" lang="ja-JP" altLang="en-US" dirty="0"/>
              <a:t>（</a:t>
            </a:r>
            <a:r>
              <a:rPr kumimoji="1" lang="en-US" altLang="ja-JP" dirty="0"/>
              <a:t>said</a:t>
            </a:r>
            <a:r>
              <a:rPr kumimoji="1" lang="ja-JP" altLang="en-US" dirty="0"/>
              <a:t>）ドイツ語で</a:t>
            </a:r>
          </a:p>
        </p:txBody>
      </p:sp>
      <p:sp>
        <p:nvSpPr>
          <p:cNvPr id="4" name="スライド番号プレースホルダー 3"/>
          <p:cNvSpPr>
            <a:spLocks noGrp="1"/>
          </p:cNvSpPr>
          <p:nvPr>
            <p:ph type="sldNum" sz="quarter" idx="10"/>
          </p:nvPr>
        </p:nvSpPr>
        <p:spPr/>
        <p:txBody>
          <a:bodyPr/>
          <a:lstStyle/>
          <a:p>
            <a:fld id="{B458D141-7A18-4406-BEA8-30BBBA5D0C66}" type="slidenum">
              <a:rPr kumimoji="1" lang="ja-JP" altLang="en-US" smtClean="0"/>
              <a:t>31</a:t>
            </a:fld>
            <a:endParaRPr kumimoji="1" lang="ja-JP" altLang="en-US"/>
          </a:p>
        </p:txBody>
      </p:sp>
    </p:spTree>
    <p:extLst>
      <p:ext uri="{BB962C8B-B14F-4D97-AF65-F5344CB8AC3E}">
        <p14:creationId xmlns:p14="http://schemas.microsoft.com/office/powerpoint/2010/main" val="163252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語尾と文型を組み合わせると、英語は全く新しい方法で意味を成す。</a:t>
            </a:r>
          </a:p>
          <a:p>
            <a:r>
              <a:rPr kumimoji="1" lang="ja-JP" altLang="en-US" dirty="0"/>
              <a:t>生徒は、まだ単語の意味を知らなくても、その単語の機能、つまり文の位置が推測できるようになります。</a:t>
            </a:r>
          </a:p>
          <a:p>
            <a:r>
              <a:rPr kumimoji="1" lang="en-US" altLang="ja-JP" dirty="0"/>
              <a:t>[</a:t>
            </a:r>
            <a:r>
              <a:rPr kumimoji="1" lang="ja-JP" altLang="en-US" dirty="0"/>
              <a:t>反対</a:t>
            </a:r>
            <a:r>
              <a:rPr kumimoji="1" lang="en-US" altLang="ja-JP" dirty="0"/>
              <a:t>】 </a:t>
            </a:r>
            <a:r>
              <a:rPr kumimoji="1" lang="ja-JP" altLang="en-US" dirty="0"/>
              <a:t>意味論としては、その語義をつかむなら接尾辞を減らす必要がある。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A01F954-F6DB-4D0A-84DA-94CB56A371B3}" type="slidenum">
              <a:rPr kumimoji="1" lang="ja-JP" altLang="en-US" smtClean="0"/>
              <a:t>32</a:t>
            </a:fld>
            <a:endParaRPr kumimoji="1" lang="ja-JP" altLang="en-US"/>
          </a:p>
        </p:txBody>
      </p:sp>
    </p:spTree>
    <p:extLst>
      <p:ext uri="{BB962C8B-B14F-4D97-AF65-F5344CB8AC3E}">
        <p14:creationId xmlns:p14="http://schemas.microsoft.com/office/powerpoint/2010/main" val="219841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言葉には複数の異なる意味や感覚があります。</a:t>
            </a:r>
          </a:p>
          <a:p>
            <a:r>
              <a:rPr kumimoji="1" lang="ja-JP" altLang="en-US" dirty="0"/>
              <a:t>植物：生きた植物、製造工場、</a:t>
            </a:r>
            <a:r>
              <a:rPr kumimoji="1" lang="en-US" altLang="ja-JP" dirty="0"/>
              <a:t>...</a:t>
            </a:r>
          </a:p>
          <a:p>
            <a:r>
              <a:rPr kumimoji="1" lang="ja-JP" altLang="en-US" dirty="0"/>
              <a:t>タイトル：作品の名前、所有権の文書、住所の形式、映画の開始時の素材、</a:t>
            </a:r>
            <a:r>
              <a:rPr kumimoji="1" lang="en-US" altLang="ja-JP" dirty="0"/>
              <a:t>...</a:t>
            </a:r>
          </a:p>
          <a:p>
            <a:r>
              <a:rPr kumimoji="1" lang="en-US" altLang="ja-JP" dirty="0"/>
              <a:t>  </a:t>
            </a:r>
            <a:r>
              <a:rPr kumimoji="1" lang="ja-JP" altLang="en-US" dirty="0"/>
              <a:t>多くのレベルの感覚の区別</a:t>
            </a:r>
          </a:p>
          <a:p>
            <a:r>
              <a:rPr kumimoji="1" lang="ja-JP" altLang="en-US" dirty="0"/>
              <a:t>同音異義語：まったく無関係な意味（川岸、お金の銀行）</a:t>
            </a:r>
          </a:p>
          <a:p>
            <a:r>
              <a:rPr kumimoji="1" lang="ja-JP" altLang="en-US" dirty="0"/>
              <a:t>多義性：関連する意味（空の星、テレビの星、タイトル）</a:t>
            </a:r>
          </a:p>
          <a:p>
            <a:r>
              <a:rPr kumimoji="1" lang="ja-JP" altLang="en-US" dirty="0"/>
              <a:t>体系的な多義性：生産的な意味の拡張（組織への組織のような</a:t>
            </a:r>
            <a:r>
              <a:rPr kumimoji="1" lang="en-US" altLang="ja-JP" dirty="0"/>
              <a:t>metonymy</a:t>
            </a:r>
            <a:r>
              <a:rPr kumimoji="1" lang="ja-JP" altLang="en-US" dirty="0"/>
              <a:t>）またはメタファー</a:t>
            </a:r>
          </a:p>
          <a:p>
            <a:r>
              <a:rPr kumimoji="1" lang="ja-JP" altLang="en-US" dirty="0"/>
              <a:t>センスの区別は非常に微妙（またはそうではない）</a:t>
            </a:r>
          </a:p>
          <a:p>
            <a:r>
              <a:rPr kumimoji="1" lang="ja-JP" altLang="en-US" dirty="0"/>
              <a:t>  必要な感覚の細分性はタスクに大きく依存する</a:t>
            </a:r>
          </a:p>
        </p:txBody>
      </p:sp>
      <p:sp>
        <p:nvSpPr>
          <p:cNvPr id="4" name="スライド番号プレースホルダー 3"/>
          <p:cNvSpPr>
            <a:spLocks noGrp="1"/>
          </p:cNvSpPr>
          <p:nvPr>
            <p:ph type="sldNum" sz="quarter" idx="10"/>
          </p:nvPr>
        </p:nvSpPr>
        <p:spPr/>
        <p:txBody>
          <a:bodyPr/>
          <a:lstStyle/>
          <a:p>
            <a:fld id="{318039D7-DF84-4436-83D7-0408F9CB297A}" type="slidenum">
              <a:rPr kumimoji="1" lang="ja-JP" altLang="en-US" smtClean="0"/>
              <a:t>33</a:t>
            </a:fld>
            <a:endParaRPr kumimoji="1" lang="ja-JP" altLang="en-US"/>
          </a:p>
        </p:txBody>
      </p:sp>
    </p:spTree>
    <p:extLst>
      <p:ext uri="{BB962C8B-B14F-4D97-AF65-F5344CB8AC3E}">
        <p14:creationId xmlns:p14="http://schemas.microsoft.com/office/powerpoint/2010/main" val="268256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あいまいな言葉のどの感覚が、その言葉の特定の使用において呼び出されるかを決定する</a:t>
            </a:r>
          </a:p>
          <a:p>
            <a:r>
              <a:rPr kumimoji="1" lang="ja-JP" altLang="en-US" dirty="0"/>
              <a:t>例：生存植物対製造工場</a:t>
            </a:r>
          </a:p>
          <a:p>
            <a:r>
              <a:rPr kumimoji="1" lang="ja-JP" altLang="en-US" dirty="0"/>
              <a:t>これらの感覚をどうやって区別するのでしょうか？</a:t>
            </a:r>
          </a:p>
          <a:p>
            <a:r>
              <a:rPr kumimoji="1" lang="en-US" altLang="ja-JP" dirty="0"/>
              <a:t>"</a:t>
            </a:r>
            <a:r>
              <a:rPr kumimoji="1" lang="ja-JP" altLang="en-US" dirty="0"/>
              <a:t>コンテキスト</a:t>
            </a:r>
            <a:r>
              <a:rPr kumimoji="1" lang="en-US" altLang="ja-JP" dirty="0"/>
              <a:t>"</a:t>
            </a:r>
          </a:p>
          <a:p>
            <a:r>
              <a:rPr kumimoji="1" lang="ja-JP" altLang="en-US" dirty="0"/>
              <a:t>以前は町の経済を持続させていた製造工場は、労働派遣を延長した後に閉鎖した。</a:t>
            </a:r>
          </a:p>
          <a:p>
            <a:r>
              <a:rPr kumimoji="1" lang="ja-JP" altLang="en-US" dirty="0"/>
              <a:t>たぶんそれは単なるテキストの分類です</a:t>
            </a:r>
          </a:p>
          <a:p>
            <a:r>
              <a:rPr kumimoji="1" lang="ja-JP" altLang="en-US" dirty="0"/>
              <a:t>各単語の意味はトピックを表します</a:t>
            </a:r>
          </a:p>
          <a:p>
            <a:r>
              <a:rPr kumimoji="1" lang="ja-JP" altLang="en-US" dirty="0"/>
              <a:t>  言葉の感覚をモデル化して曖昧さを解消することが重要なのはなぜですか？</a:t>
            </a:r>
          </a:p>
          <a:p>
            <a:r>
              <a:rPr kumimoji="1" lang="ja-JP" altLang="en-US" dirty="0"/>
              <a:t>翻訳</a:t>
            </a:r>
          </a:p>
          <a:p>
            <a:r>
              <a:rPr kumimoji="1" lang="ja-JP" altLang="en-US" dirty="0"/>
              <a:t>銀行銀行または岸または崖</a:t>
            </a:r>
          </a:p>
          <a:p>
            <a:r>
              <a:rPr kumimoji="1" lang="ja-JP" altLang="en-US" dirty="0"/>
              <a:t>解析</a:t>
            </a:r>
          </a:p>
          <a:p>
            <a:r>
              <a:rPr kumimoji="1" lang="en-US" altLang="ja-JP" dirty="0"/>
              <a:t>PP</a:t>
            </a:r>
            <a:r>
              <a:rPr kumimoji="1" lang="ja-JP" altLang="en-US" dirty="0"/>
              <a:t>の取り付けの場合、たとえば</a:t>
            </a:r>
          </a:p>
          <a:p>
            <a:r>
              <a:rPr kumimoji="1" lang="ja-JP" altLang="en-US" dirty="0"/>
              <a:t>情報検索</a:t>
            </a:r>
          </a:p>
          <a:p>
            <a:r>
              <a:rPr kumimoji="1" lang="ja-JP" altLang="en-US" dirty="0"/>
              <a:t>銀行の正しい感覚で文書を返す</a:t>
            </a:r>
          </a:p>
        </p:txBody>
      </p:sp>
      <p:sp>
        <p:nvSpPr>
          <p:cNvPr id="4" name="スライド番号プレースホルダー 3"/>
          <p:cNvSpPr>
            <a:spLocks noGrp="1"/>
          </p:cNvSpPr>
          <p:nvPr>
            <p:ph type="sldNum" sz="quarter" idx="10"/>
          </p:nvPr>
        </p:nvSpPr>
        <p:spPr/>
        <p:txBody>
          <a:bodyPr/>
          <a:lstStyle/>
          <a:p>
            <a:fld id="{318039D7-DF84-4436-83D7-0408F9CB297A}" type="slidenum">
              <a:rPr kumimoji="1" lang="ja-JP" altLang="en-US" smtClean="0"/>
              <a:t>34</a:t>
            </a:fld>
            <a:endParaRPr kumimoji="1" lang="ja-JP" altLang="en-US"/>
          </a:p>
        </p:txBody>
      </p:sp>
    </p:spTree>
    <p:extLst>
      <p:ext uri="{BB962C8B-B14F-4D97-AF65-F5344CB8AC3E}">
        <p14:creationId xmlns:p14="http://schemas.microsoft.com/office/powerpoint/2010/main" val="654219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子供たちはスプーンでケーキを食べた</a:t>
            </a:r>
          </a:p>
          <a:p>
            <a:r>
              <a:rPr kumimoji="1" lang="en-US" altLang="ja-JP" dirty="0"/>
              <a:t>PP</a:t>
            </a:r>
            <a:r>
              <a:rPr kumimoji="1" lang="ja-JP" altLang="en-US" dirty="0"/>
              <a:t>添付ファイルのあいまいさ</a:t>
            </a:r>
          </a:p>
          <a:p>
            <a:r>
              <a:rPr kumimoji="1" lang="ja-JP" altLang="en-US" dirty="0"/>
              <a:t>  なぜ</a:t>
            </a:r>
            <a:r>
              <a:rPr kumimoji="1" lang="en-US" altLang="ja-JP" dirty="0"/>
              <a:t>NLP</a:t>
            </a:r>
            <a:r>
              <a:rPr kumimoji="1" lang="ja-JP" altLang="en-US" dirty="0"/>
              <a:t>にとって重要なのですか？</a:t>
            </a:r>
            <a:endParaRPr kumimoji="1" lang="en-US" altLang="ja-JP" dirty="0"/>
          </a:p>
          <a:p>
            <a:endParaRPr kumimoji="1" lang="en-US" altLang="ja-JP" dirty="0"/>
          </a:p>
          <a:p>
            <a:r>
              <a:rPr kumimoji="1" lang="ja-JP" altLang="en-US" dirty="0"/>
              <a:t>子供がスプーンでケーキを食べた</a:t>
            </a:r>
            <a:endParaRPr kumimoji="1" lang="en-US" altLang="ja-JP" dirty="0"/>
          </a:p>
          <a:p>
            <a:r>
              <a:rPr kumimoji="1" lang="ja-JP" altLang="en-US" dirty="0"/>
              <a:t>子供がスプーン付きのケーキを食べた</a:t>
            </a:r>
            <a:endParaRPr kumimoji="1" lang="en-US" altLang="ja-JP" dirty="0"/>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35</a:t>
            </a:fld>
            <a:endParaRPr kumimoji="1" lang="ja-JP" altLang="en-US"/>
          </a:p>
        </p:txBody>
      </p:sp>
    </p:spTree>
    <p:extLst>
      <p:ext uri="{BB962C8B-B14F-4D97-AF65-F5344CB8AC3E}">
        <p14:creationId xmlns:p14="http://schemas.microsoft.com/office/powerpoint/2010/main" val="3558207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07DBE2-BD38-42F8-8E08-4CF74D98F5ED}" type="slidenum">
              <a:rPr lang="en-US" altLang="ja-JP"/>
              <a:pPr/>
              <a:t>36</a:t>
            </a:fld>
            <a:endParaRPr lang="en-US" altLang="ja-JP"/>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ja-JP" altLang="en-US" dirty="0"/>
              <a:t>この違いを機械はどのように理解するのでしょうか。</a:t>
            </a:r>
          </a:p>
          <a:p>
            <a:r>
              <a:rPr lang="ja-JP" altLang="en-US" dirty="0"/>
              <a:t>フロスティングでケーキを飾る</a:t>
            </a:r>
          </a:p>
          <a:p>
            <a:r>
              <a:rPr lang="ja-JP" altLang="en-US" dirty="0"/>
              <a:t>子供たちと一緒にケーキをデコレーションする</a:t>
            </a:r>
          </a:p>
          <a:p>
            <a:r>
              <a:rPr lang="ja-JP" altLang="en-US" dirty="0"/>
              <a:t>ルールベースのアプローチ、つまり、手書きの構文制約やプリファレンスルールを用いたアプローチ。</a:t>
            </a:r>
          </a:p>
          <a:p>
            <a:r>
              <a:rPr lang="ja-JP" altLang="en-US" dirty="0"/>
              <a:t>動詞</a:t>
            </a:r>
            <a:r>
              <a:rPr lang="en-US" altLang="ja-JP" dirty="0"/>
              <a:t>decorate</a:t>
            </a:r>
            <a:r>
              <a:rPr lang="ja-JP" altLang="en-US" dirty="0"/>
              <a:t>はエージェントとして生物を必要とする</a:t>
            </a:r>
          </a:p>
          <a:p>
            <a:r>
              <a:rPr lang="ja-JP" altLang="en-US" dirty="0"/>
              <a:t>オブジェクトであるケーキは、次のいずれかの無生物エンティティによって形成される（クリーム、生地、フロスティング</a:t>
            </a:r>
            <a:r>
              <a:rPr lang="en-US" altLang="ja-JP" dirty="0"/>
              <a:t>.....</a:t>
            </a:r>
            <a:r>
              <a:rPr lang="ja-JP" altLang="en-US" dirty="0"/>
              <a:t>）。</a:t>
            </a:r>
          </a:p>
          <a:p>
            <a:r>
              <a:rPr lang="ja-JP" altLang="en-US" dirty="0"/>
              <a:t>このようなアプローチは、構築に時間がかかり、拡張性に乏しく、新しい、珍しい、比喩的な言語の使用に対して非常に脆いことがわかっています。</a:t>
            </a:r>
          </a:p>
          <a:p>
            <a:r>
              <a:rPr lang="ja-JP" altLang="en-US" dirty="0"/>
              <a:t>飲み込むためには、エージェント／サブジェクトとしての生物と、オブジェクトとしての物理的な物体が必要です。</a:t>
            </a:r>
          </a:p>
          <a:p>
            <a:r>
              <a:rPr lang="ja-JP" altLang="en-US" dirty="0"/>
              <a:t>私は彼の話を飲み込んだ</a:t>
            </a:r>
            <a:r>
              <a:rPr lang="en-US" altLang="ja-JP" dirty="0"/>
              <a:t>(</a:t>
            </a:r>
            <a:r>
              <a:rPr lang="ja-JP" altLang="en-US" dirty="0"/>
              <a:t>理解した</a:t>
            </a:r>
            <a:r>
              <a:rPr lang="en-US" altLang="ja-JP" dirty="0"/>
              <a:t>)</a:t>
            </a:r>
          </a:p>
          <a:p>
            <a:r>
              <a:rPr lang="ja-JP" altLang="en-US" dirty="0"/>
              <a:t>超新星が惑星を飲み込んだ</a:t>
            </a:r>
            <a:r>
              <a:rPr lang="en-US" altLang="ja-JP" dirty="0"/>
              <a:t>(take in)</a:t>
            </a:r>
          </a:p>
          <a:p>
            <a:endParaRPr lang="en-US" altLang="ja-JP" dirty="0"/>
          </a:p>
        </p:txBody>
      </p:sp>
    </p:spTree>
    <p:extLst>
      <p:ext uri="{BB962C8B-B14F-4D97-AF65-F5344CB8AC3E}">
        <p14:creationId xmlns:p14="http://schemas.microsoft.com/office/powerpoint/2010/main" val="355771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統計的</a:t>
            </a:r>
            <a:r>
              <a:rPr kumimoji="1" lang="en-US" altLang="ja-JP" dirty="0"/>
              <a:t>NLP</a:t>
            </a:r>
            <a:r>
              <a:rPr kumimoji="1" lang="ja-JP" altLang="en-US" dirty="0"/>
              <a:t>アプローチは、テキストコレクション（コーパス）から語彙や構造の好みを自動的に学習することで、これらの問題を解決しようとするものです。</a:t>
            </a:r>
          </a:p>
          <a:p>
            <a:r>
              <a:rPr kumimoji="1" lang="ja-JP" altLang="en-US" dirty="0"/>
              <a:t>統計的モデルはロバストであり、一般化しやすく、エラーや新しいデータがあっても優雅に振る舞うことができます。</a:t>
            </a:r>
          </a:p>
          <a:p>
            <a:r>
              <a:rPr kumimoji="1" lang="ja-JP" altLang="en-US" dirty="0"/>
              <a:t>そこで </a:t>
            </a:r>
          </a:p>
          <a:p>
            <a:r>
              <a:rPr kumimoji="1" lang="ja-JP" altLang="en-US" dirty="0"/>
              <a:t>大規模なテキストコレクションを入手 </a:t>
            </a:r>
          </a:p>
          <a:p>
            <a:r>
              <a:rPr kumimoji="1" lang="ja-JP" altLang="en-US" dirty="0"/>
              <a:t>それらのコレクションの統計量を計算する</a:t>
            </a:r>
          </a:p>
          <a:p>
            <a:r>
              <a:rPr kumimoji="1" lang="en-US" altLang="ja-JP" dirty="0"/>
              <a:t>(</a:t>
            </a:r>
            <a:r>
              <a:rPr kumimoji="1" lang="ja-JP" altLang="en-US" dirty="0"/>
              <a:t>集めたテキストが大きければ大きいほど、良い統計がとれる）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8347A4F2-B626-49A5-96A5-DBFABEA1391F}" type="slidenum">
              <a:rPr kumimoji="1" lang="ja-JP" altLang="en-US" smtClean="0"/>
              <a:t>37</a:t>
            </a:fld>
            <a:endParaRPr kumimoji="1" lang="ja-JP" altLang="en-US"/>
          </a:p>
        </p:txBody>
      </p:sp>
    </p:spTree>
    <p:extLst>
      <p:ext uri="{BB962C8B-B14F-4D97-AF65-F5344CB8AC3E}">
        <p14:creationId xmlns:p14="http://schemas.microsoft.com/office/powerpoint/2010/main" val="395457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特徴抽出（通常は言語学的に行われる）</a:t>
            </a:r>
          </a:p>
          <a:p>
            <a:r>
              <a:rPr kumimoji="1" lang="ja-JP" altLang="en-US" dirty="0"/>
              <a:t>統計モデル</a:t>
            </a:r>
          </a:p>
          <a:p>
            <a:r>
              <a:rPr kumimoji="1" lang="ja-JP" altLang="en-US" dirty="0"/>
              <a:t>データ</a:t>
            </a:r>
            <a:r>
              <a:rPr kumimoji="1" lang="en-US" altLang="ja-JP" dirty="0"/>
              <a:t>(</a:t>
            </a:r>
            <a:r>
              <a:rPr kumimoji="1" lang="ja-JP" altLang="en-US" dirty="0"/>
              <a:t>コーパス、ラベル、言語資源</a:t>
            </a:r>
            <a:r>
              <a:rPr kumimoji="1" lang="en-US" altLang="ja-JP" dirty="0"/>
              <a:t>)</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347A4F2-B626-49A5-96A5-DBFABEA1391F}" type="slidenum">
              <a:rPr kumimoji="1" lang="ja-JP" altLang="en-US" smtClean="0"/>
              <a:t>38</a:t>
            </a:fld>
            <a:endParaRPr kumimoji="1" lang="ja-JP" altLang="en-US"/>
          </a:p>
        </p:txBody>
      </p:sp>
    </p:spTree>
    <p:extLst>
      <p:ext uri="{BB962C8B-B14F-4D97-AF65-F5344CB8AC3E}">
        <p14:creationId xmlns:p14="http://schemas.microsoft.com/office/powerpoint/2010/main" val="287693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テキストコーパスとは、構造化された大規模なテキストの集合体のことです。</a:t>
            </a:r>
          </a:p>
          <a:p>
            <a:r>
              <a:rPr kumimoji="1" lang="en-US" altLang="ja-JP" dirty="0"/>
              <a:t>NLTK</a:t>
            </a:r>
            <a:r>
              <a:rPr kumimoji="1" lang="ja-JP" altLang="en-US" dirty="0"/>
              <a:t>には多くのコーパスが付属しています。</a:t>
            </a:r>
          </a:p>
          <a:p>
            <a:r>
              <a:rPr kumimoji="1" lang="en-US" altLang="ja-JP" dirty="0"/>
              <a:t>Open Language Archives Community (OLAC)</a:t>
            </a:r>
            <a:r>
              <a:rPr kumimoji="1" lang="ja-JP" altLang="en-US" dirty="0"/>
              <a:t>は、言語資源を文書化し、発見するためのインフラを提供しています。</a:t>
            </a:r>
          </a:p>
          <a:p>
            <a:r>
              <a:rPr kumimoji="1" lang="en-US" altLang="ja-JP" dirty="0"/>
              <a:t>OLAC</a:t>
            </a:r>
            <a:r>
              <a:rPr kumimoji="1" lang="ja-JP" altLang="en-US" dirty="0"/>
              <a:t>は、言語資源の世界的な仮想図書館を構築している機関や個人の国際的なパートナーシップであり、以下の活動を行っています。</a:t>
            </a:r>
          </a:p>
          <a:p>
            <a:r>
              <a:rPr kumimoji="1" lang="ja-JP" altLang="en-US" dirty="0"/>
              <a:t>言語資源のデジタルアーカイブのための現在の最善の方法についてのコンセンサスを得ること、および </a:t>
            </a:r>
          </a:p>
          <a:p>
            <a:r>
              <a:rPr kumimoji="1" lang="ja-JP" altLang="en-US" dirty="0"/>
              <a:t>そのようなリソースを収容し、アクセスするための相互運用リポジトリとサービスのネットワークを開発すること。</a:t>
            </a:r>
          </a:p>
          <a:p>
            <a:r>
              <a:rPr kumimoji="1" lang="en-US" altLang="ja-JP" dirty="0"/>
              <a:t>http://www.language-archives.org/</a:t>
            </a:r>
          </a:p>
        </p:txBody>
      </p:sp>
      <p:sp>
        <p:nvSpPr>
          <p:cNvPr id="4" name="スライド番号プレースホルダー 3"/>
          <p:cNvSpPr>
            <a:spLocks noGrp="1"/>
          </p:cNvSpPr>
          <p:nvPr>
            <p:ph type="sldNum" sz="quarter" idx="10"/>
          </p:nvPr>
        </p:nvSpPr>
        <p:spPr/>
        <p:txBody>
          <a:bodyPr/>
          <a:lstStyle/>
          <a:p>
            <a:fld id="{8347A4F2-B626-49A5-96A5-DBFABEA1391F}" type="slidenum">
              <a:rPr kumimoji="1" lang="ja-JP" altLang="en-US" smtClean="0"/>
              <a:t>39</a:t>
            </a:fld>
            <a:endParaRPr kumimoji="1" lang="ja-JP" altLang="en-US"/>
          </a:p>
        </p:txBody>
      </p:sp>
    </p:spTree>
    <p:extLst>
      <p:ext uri="{BB962C8B-B14F-4D97-AF65-F5344CB8AC3E}">
        <p14:creationId xmlns:p14="http://schemas.microsoft.com/office/powerpoint/2010/main" val="372014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NLP</a:t>
            </a:r>
            <a:r>
              <a:rPr kumimoji="1" lang="ja-JP" altLang="en-US"/>
              <a:t>は</a:t>
            </a:r>
            <a:r>
              <a:rPr kumimoji="1" lang="en-US" altLang="ja-JP"/>
              <a:t>AI</a:t>
            </a:r>
            <a:r>
              <a:rPr kumimoji="1" lang="ja-JP" altLang="en-US"/>
              <a:t>完成です</a:t>
            </a:r>
          </a:p>
          <a:p>
            <a:r>
              <a:rPr kumimoji="1" lang="ja-JP" altLang="en-US"/>
              <a:t>抽象的な概念は表現するのが難しい</a:t>
            </a:r>
          </a:p>
          <a:p>
            <a:r>
              <a:rPr kumimoji="1" lang="ja-JP" altLang="en-US"/>
              <a:t>概念間の可能な関係の可能性</a:t>
            </a:r>
          </a:p>
          <a:p>
            <a:r>
              <a:rPr kumimoji="1" lang="ja-JP" altLang="en-US"/>
              <a:t>類似の概念を表現する多くの方法</a:t>
            </a:r>
          </a:p>
          <a:p>
            <a:r>
              <a:rPr kumimoji="1" lang="ja-JP" altLang="en-US"/>
              <a:t>何十、何千もの機能</a:t>
            </a:r>
            <a:r>
              <a:rPr kumimoji="1" lang="en-US" altLang="ja-JP"/>
              <a:t>/</a:t>
            </a:r>
            <a:r>
              <a:rPr kumimoji="1" lang="ja-JP" altLang="en-US"/>
              <a:t>寸法</a:t>
            </a:r>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11</a:t>
            </a:fld>
            <a:endParaRPr kumimoji="1" lang="ja-JP" altLang="en-US"/>
          </a:p>
        </p:txBody>
      </p:sp>
    </p:spTree>
    <p:extLst>
      <p:ext uri="{BB962C8B-B14F-4D97-AF65-F5344CB8AC3E}">
        <p14:creationId xmlns:p14="http://schemas.microsoft.com/office/powerpoint/2010/main" val="146343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WordNet</a:t>
            </a:r>
          </a:p>
          <a:p>
            <a:r>
              <a:rPr kumimoji="1" lang="ja-JP" altLang="en-US" dirty="0"/>
              <a:t>単語感覚の手作り（しかし大きい）階層</a:t>
            </a:r>
          </a:p>
          <a:p>
            <a:r>
              <a:rPr kumimoji="1" lang="ja-JP" altLang="en-US" dirty="0"/>
              <a:t>基本的に階層的シソーラス</a:t>
            </a:r>
          </a:p>
          <a:p>
            <a:r>
              <a:rPr kumimoji="1" lang="en-US" altLang="ja-JP" dirty="0" err="1"/>
              <a:t>SensEval</a:t>
            </a:r>
            <a:endParaRPr kumimoji="1" lang="en-US" altLang="ja-JP" dirty="0"/>
          </a:p>
          <a:p>
            <a:r>
              <a:rPr kumimoji="1" lang="en-US" altLang="ja-JP" dirty="0"/>
              <a:t>AWSD</a:t>
            </a:r>
            <a:r>
              <a:rPr kumimoji="1" lang="ja-JP" altLang="en-US" dirty="0"/>
              <a:t>の競争</a:t>
            </a:r>
          </a:p>
          <a:p>
            <a:r>
              <a:rPr kumimoji="1" lang="ja-JP" altLang="en-US" dirty="0"/>
              <a:t>幅広い単語、難易度、品詞のトレーニング</a:t>
            </a:r>
            <a:r>
              <a:rPr kumimoji="1" lang="en-US" altLang="ja-JP" dirty="0"/>
              <a:t>/</a:t>
            </a:r>
            <a:r>
              <a:rPr kumimoji="1" lang="ja-JP" altLang="en-US" dirty="0"/>
              <a:t>テストセット</a:t>
            </a:r>
          </a:p>
          <a:p>
            <a:r>
              <a:rPr kumimoji="1" lang="ja-JP" altLang="en-US" dirty="0"/>
              <a:t>たくさんのラボが競合するアプローチの多くを試してみました。</a:t>
            </a:r>
          </a:p>
          <a:p>
            <a:r>
              <a:rPr kumimoji="1" lang="ja-JP" altLang="en-US" dirty="0"/>
              <a:t>  </a:t>
            </a:r>
            <a:r>
              <a:rPr kumimoji="1" lang="en-US" altLang="ja-JP" dirty="0" err="1"/>
              <a:t>SemCor</a:t>
            </a:r>
            <a:endParaRPr kumimoji="1" lang="en-US" altLang="ja-JP" dirty="0"/>
          </a:p>
          <a:p>
            <a:r>
              <a:rPr kumimoji="1" lang="en-US" altLang="ja-JP" dirty="0"/>
              <a:t>WordNet</a:t>
            </a:r>
            <a:r>
              <a:rPr kumimoji="1" lang="ja-JP" altLang="en-US" dirty="0"/>
              <a:t>の感覚で注釈された茶色のコーパスの大きな塊</a:t>
            </a:r>
          </a:p>
          <a:p>
            <a:r>
              <a:rPr kumimoji="1" lang="ja-JP" altLang="en-US" dirty="0"/>
              <a:t>  その他のリソース</a:t>
            </a:r>
          </a:p>
          <a:p>
            <a:r>
              <a:rPr kumimoji="1" lang="ja-JP" altLang="en-US" dirty="0"/>
              <a:t>オープンマインドワードエキスパート</a:t>
            </a:r>
          </a:p>
          <a:p>
            <a:r>
              <a:rPr kumimoji="1" lang="ja-JP" altLang="en-US" dirty="0"/>
              <a:t>パラレルテキスト</a:t>
            </a:r>
          </a:p>
        </p:txBody>
      </p:sp>
      <p:sp>
        <p:nvSpPr>
          <p:cNvPr id="4" name="スライド番号プレースホルダー 3"/>
          <p:cNvSpPr>
            <a:spLocks noGrp="1"/>
          </p:cNvSpPr>
          <p:nvPr>
            <p:ph type="sldNum" sz="quarter" idx="10"/>
          </p:nvPr>
        </p:nvSpPr>
        <p:spPr/>
        <p:txBody>
          <a:bodyPr/>
          <a:lstStyle/>
          <a:p>
            <a:fld id="{318039D7-DF84-4436-83D7-0408F9CB297A}" type="slidenum">
              <a:rPr kumimoji="1" lang="ja-JP" altLang="en-US" smtClean="0"/>
              <a:t>40</a:t>
            </a:fld>
            <a:endParaRPr kumimoji="1" lang="ja-JP" altLang="en-US"/>
          </a:p>
        </p:txBody>
      </p:sp>
    </p:spTree>
    <p:extLst>
      <p:ext uri="{BB962C8B-B14F-4D97-AF65-F5344CB8AC3E}">
        <p14:creationId xmlns:p14="http://schemas.microsoft.com/office/powerpoint/2010/main" val="297452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ECAB41-557F-41CC-A7DE-09530F4E54A0}" type="slidenum">
              <a:rPr lang="en-US" altLang="ja-JP"/>
              <a:pPr/>
              <a:t>41</a:t>
            </a:fld>
            <a:endParaRPr lang="en-US" altLang="ja-JP"/>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altLang="ja-JP" dirty="0"/>
              <a:t>WorldNet</a:t>
            </a:r>
            <a:r>
              <a:rPr lang="ja-JP" altLang="en-US" dirty="0"/>
              <a:t>は意味論的な英語の辞書で、従来のシソーラスに似ていますが、より豊かな構造を持っています。</a:t>
            </a:r>
          </a:p>
          <a:p>
            <a:r>
              <a:rPr lang="en-US" altLang="ja-JP" dirty="0"/>
              <a:t>WordNet®</a:t>
            </a:r>
            <a:r>
              <a:rPr lang="ja-JP" altLang="en-US" dirty="0"/>
              <a:t>は英語の大きな語彙データベースです。 名詞、動詞、形容詞、副詞は、それぞれ異なる概念を表現するコグニティブ同義語（</a:t>
            </a:r>
            <a:r>
              <a:rPr lang="en-US" altLang="ja-JP" dirty="0" err="1"/>
              <a:t>synsets</a:t>
            </a:r>
            <a:r>
              <a:rPr lang="ja-JP" altLang="en-US" dirty="0"/>
              <a:t>）の集合にグループ化されます。</a:t>
            </a:r>
          </a:p>
          <a:p>
            <a:r>
              <a:rPr lang="ja-JP" altLang="en-US" dirty="0"/>
              <a:t>シンクセットは概念的意味論的関係と語彙的関係によって相互にリンクされている。 結果として意味のある関連する言葉と概念のネットワークは、ブラウザでナビゲートすることができます。</a:t>
            </a:r>
          </a:p>
          <a:p>
            <a:r>
              <a:rPr lang="en-US" altLang="ja-JP" dirty="0"/>
              <a:t>WordNet</a:t>
            </a:r>
            <a:r>
              <a:rPr lang="ja-JP" altLang="en-US" dirty="0"/>
              <a:t>は無料で公開してダウンロードすることもできます。</a:t>
            </a:r>
          </a:p>
          <a:p>
            <a:r>
              <a:rPr lang="en-US" altLang="ja-JP" dirty="0"/>
              <a:t>WordNet</a:t>
            </a:r>
            <a:r>
              <a:rPr lang="ja-JP" altLang="en-US" dirty="0"/>
              <a:t>の構造は、計算言語学や自然言語処理のための有用なツールになります。</a:t>
            </a:r>
          </a:p>
          <a:p>
            <a:endParaRPr lang="ja-JP" altLang="en-US" dirty="0"/>
          </a:p>
          <a:p>
            <a:r>
              <a:rPr lang="en-US" altLang="ja-JP" dirty="0"/>
              <a:t>NLTK</a:t>
            </a:r>
            <a:r>
              <a:rPr lang="ja-JP" altLang="en-US" dirty="0" err="1"/>
              <a:t>には</a:t>
            </a:r>
            <a:r>
              <a:rPr lang="ja-JP" altLang="en-US" dirty="0"/>
              <a:t>英語の</a:t>
            </a:r>
            <a:r>
              <a:rPr lang="en-US" altLang="ja-JP" dirty="0"/>
              <a:t>WordNet</a:t>
            </a:r>
            <a:r>
              <a:rPr lang="ja-JP" altLang="en-US" dirty="0"/>
              <a:t>が含まれ、</a:t>
            </a:r>
            <a:r>
              <a:rPr lang="en-US" altLang="ja-JP" dirty="0"/>
              <a:t>155,287</a:t>
            </a:r>
            <a:r>
              <a:rPr lang="ja-JP" altLang="en-US" dirty="0"/>
              <a:t>語と</a:t>
            </a:r>
            <a:r>
              <a:rPr lang="en-US" altLang="ja-JP" dirty="0"/>
              <a:t>117,659</a:t>
            </a:r>
            <a:r>
              <a:rPr lang="ja-JP" altLang="en-US" dirty="0"/>
              <a:t>の同義語が含まれています。</a:t>
            </a:r>
          </a:p>
          <a:p>
            <a:endParaRPr lang="ja-JP" altLang="en-US" dirty="0"/>
          </a:p>
          <a:p>
            <a:r>
              <a:rPr lang="ja-JP" altLang="en-US" dirty="0"/>
              <a:t>感覚と同義語</a:t>
            </a:r>
          </a:p>
          <a:p>
            <a:r>
              <a:rPr lang="en-US" altLang="ja-JP" dirty="0"/>
              <a:t>2</a:t>
            </a:r>
            <a:r>
              <a:rPr lang="ja-JP" altLang="en-US" dirty="0" err="1"/>
              <a:t>つの</a:t>
            </a:r>
            <a:r>
              <a:rPr lang="ja-JP" altLang="en-US" dirty="0"/>
              <a:t>文を考えてみましょう：</a:t>
            </a:r>
          </a:p>
          <a:p>
            <a:r>
              <a:rPr lang="ja-JP" altLang="en-US" dirty="0"/>
              <a:t>ベンツは自動車の発明を信用しています</a:t>
            </a:r>
          </a:p>
          <a:p>
            <a:r>
              <a:rPr lang="ja-JP" altLang="en-US" dirty="0"/>
              <a:t>ベンツは、自動車の発明を信じています。</a:t>
            </a:r>
          </a:p>
          <a:p>
            <a:r>
              <a:rPr lang="ja-JP" altLang="en-US" dirty="0"/>
              <a:t>自動車と自動車とは同じ意味を持ち、同義語である。</a:t>
            </a:r>
            <a:endParaRPr lang="ja-JP" altLang="ja-JP" dirty="0"/>
          </a:p>
        </p:txBody>
      </p:sp>
    </p:spTree>
    <p:extLst>
      <p:ext uri="{BB962C8B-B14F-4D97-AF65-F5344CB8AC3E}">
        <p14:creationId xmlns:p14="http://schemas.microsoft.com/office/powerpoint/2010/main" val="172814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コーパスは完全な形で生まれたわけではありませんが、長期間にわたり多くの人々から注意深い準備とインプットが必要です。</a:t>
            </a:r>
          </a:p>
          <a:p>
            <a:r>
              <a:rPr kumimoji="1" lang="ja-JP" altLang="en-US" dirty="0"/>
              <a:t>コーパスのライフサイクルには、データ収集、注釈、品質管理、および出版が含まれます。</a:t>
            </a:r>
          </a:p>
          <a:p>
            <a:r>
              <a:rPr kumimoji="1" lang="ja-JP" altLang="en-US" dirty="0"/>
              <a:t>作業の規模と複雑さのために、大規模なコーパスは数年かかりますが、何十年か何百年もの労力がかかります。</a:t>
            </a:r>
            <a:endParaRPr kumimoji="1" lang="en-US" altLang="ja-JP" dirty="0"/>
          </a:p>
          <a:p>
            <a:pPr>
              <a:lnSpc>
                <a:spcPct val="80000"/>
              </a:lnSpc>
            </a:pPr>
            <a:r>
              <a:rPr lang="en-US" altLang="ja-JP" sz="1200" dirty="0">
                <a:ea typeface="MS PGothic" panose="020B0600070205080204" pitchFamily="50" charset="-128"/>
              </a:rPr>
              <a:t>Corpora are not born fully-formed, but involve careful preparation and input from many people over an extended period. </a:t>
            </a:r>
          </a:p>
          <a:p>
            <a:pPr>
              <a:lnSpc>
                <a:spcPct val="80000"/>
              </a:lnSpc>
            </a:pPr>
            <a:r>
              <a:rPr lang="en-US" altLang="ja-JP" sz="1200" dirty="0">
                <a:ea typeface="MS PGothic" panose="020B0600070205080204" pitchFamily="50" charset="-128"/>
              </a:rPr>
              <a:t>The lifecycle of a corpus includes data collection, annotation, quality control, and publication.</a:t>
            </a:r>
          </a:p>
          <a:p>
            <a:pPr>
              <a:lnSpc>
                <a:spcPct val="80000"/>
              </a:lnSpc>
            </a:pPr>
            <a:r>
              <a:rPr lang="en-US" altLang="ja-JP" sz="1200" dirty="0">
                <a:ea typeface="MS PGothic" panose="020B0600070205080204" pitchFamily="50" charset="-128"/>
              </a:rPr>
              <a:t>Because of the scale and complexity of the task, large corpora may take years to prepare, and involve tens or hundreds of person-years of effort.</a:t>
            </a:r>
          </a:p>
          <a:p>
            <a:endParaRPr kumimoji="1" lang="en-US" altLang="ja-JP" dirty="0"/>
          </a:p>
          <a:p>
            <a:endParaRPr kumimoji="1" lang="ja-JP" altLang="en-US" dirty="0"/>
          </a:p>
          <a:p>
            <a:r>
              <a:rPr kumimoji="1" lang="ja-JP" altLang="en-US" dirty="0"/>
              <a:t>データ収集：生データを収集し、整理し、文書化し、体系的な構造で保存する必要があります。</a:t>
            </a:r>
          </a:p>
          <a:p>
            <a:r>
              <a:rPr kumimoji="1" lang="ja-JP" altLang="en-US" dirty="0"/>
              <a:t>注釈：注釈のさまざまなレイヤーが適用される場合があり、その中には言語の形態や構文の特殊な知識が必要なものがあります。</a:t>
            </a:r>
          </a:p>
          <a:p>
            <a:r>
              <a:rPr kumimoji="1" lang="ja-JP" altLang="en-US" dirty="0"/>
              <a:t>注釈の矛盾を発見し、注釈間の合意の可能な限り高いレベルを保証するために、品質管理手順を整えることができる。</a:t>
            </a:r>
            <a:endParaRPr kumimoji="1" lang="en-US" altLang="ja-JP" dirty="0"/>
          </a:p>
          <a:p>
            <a:endParaRPr kumimoji="1" lang="ja-JP" altLang="en-US" dirty="0"/>
          </a:p>
          <a:p>
            <a:r>
              <a:rPr kumimoji="1" lang="ja-JP" altLang="en-US" dirty="0"/>
              <a:t>どのように一貫してアノテーターのグループが実行できますか？ソースの一部に</a:t>
            </a:r>
            <a:r>
              <a:rPr kumimoji="1" lang="en-US" altLang="ja-JP" dirty="0"/>
              <a:t>2</a:t>
            </a:r>
            <a:r>
              <a:rPr kumimoji="1" lang="ja-JP" altLang="en-US" dirty="0"/>
              <a:t>人の人が別々に注釈を付けることで、一貫性を簡単に測定できます。これにより、ガイドラインの欠点や注釈作業の能力が異なる可能性があります。品質が最も重要な場合、コーパス全体に</a:t>
            </a:r>
            <a:r>
              <a:rPr kumimoji="1" lang="en-US" altLang="ja-JP" dirty="0"/>
              <a:t>2</a:t>
            </a:r>
            <a:r>
              <a:rPr kumimoji="1" lang="ja-JP" altLang="en-US" dirty="0"/>
              <a:t>回注釈を付けることができ、専門家によって裁定された矛盾がある。</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1400" dirty="0">
                <a:ea typeface="MS PGothic" panose="020B0600070205080204" pitchFamily="50" charset="-128"/>
              </a:rPr>
              <a:t>How consistently can a group of annotators perform? We can easily measure consistency by having a portion of the source material independently annotated by two people. This may reveal shortcomings in the guidelines or differing abilities with the annotation task. In cases where quality is paramount, the entire corpus can be annotated twice, and any inconsistencies adjudicated by an expert.</a:t>
            </a:r>
          </a:p>
          <a:p>
            <a:endParaRPr kumimoji="1" lang="ja-JP" altLang="en-US" dirty="0"/>
          </a:p>
          <a:p>
            <a:r>
              <a:rPr kumimoji="1" lang="ja-JP" altLang="en-US" dirty="0"/>
              <a:t>コーパスに対して達成された注釈間の合意（例えば、コーパスの</a:t>
            </a:r>
            <a:r>
              <a:rPr kumimoji="1" lang="en-US" altLang="ja-JP" dirty="0"/>
              <a:t>10</a:t>
            </a:r>
            <a:r>
              <a:rPr kumimoji="1" lang="ja-JP" altLang="en-US" dirty="0"/>
              <a:t>％を二重注釈することによって）を報告することがベストプラクティスと考えられます。このスコアは、このコーパスで訓練された任意の自動システムの予想されるパフォーマンスに関する有益な上限となります。</a:t>
            </a:r>
          </a:p>
          <a:p>
            <a:r>
              <a:rPr kumimoji="1" lang="en-US" altLang="ja-JP" dirty="0"/>
              <a:t>κ</a:t>
            </a:r>
            <a:r>
              <a:rPr kumimoji="1" lang="ja-JP" altLang="en-US" dirty="0"/>
              <a:t>係数</a:t>
            </a:r>
            <a:r>
              <a:rPr kumimoji="1" lang="en-US" altLang="ja-JP" dirty="0"/>
              <a:t>K</a:t>
            </a:r>
            <a:r>
              <a:rPr kumimoji="1" lang="ja-JP" altLang="en-US" dirty="0"/>
              <a:t>は、</a:t>
            </a:r>
            <a:r>
              <a:rPr kumimoji="1" lang="en-US" altLang="ja-JP" dirty="0"/>
              <a:t>2</a:t>
            </a:r>
            <a:r>
              <a:rPr kumimoji="1" lang="ja-JP" altLang="en-US" dirty="0"/>
              <a:t>人の間でカテゴリ判定を行う</a:t>
            </a:r>
            <a:endParaRPr kumimoji="1" lang="en-US" altLang="ja-JP" dirty="0"/>
          </a:p>
          <a:p>
            <a:pPr lvl="1">
              <a:lnSpc>
                <a:spcPct val="100000"/>
              </a:lnSpc>
            </a:pPr>
            <a:r>
              <a:rPr lang="en-US" altLang="ja-JP" sz="1800" dirty="0">
                <a:ea typeface="MS PGothic" panose="020B0600070205080204" pitchFamily="50" charset="-128"/>
              </a:rPr>
              <a:t>It is considered best practice to report the inter-annotator agreement that was achieved for a corpus (e.g. by double-annotating 10% of the corpus). This score serves as a helpful upper bound on the expected performance of any automatic system that is trained on this corpus. </a:t>
            </a:r>
          </a:p>
          <a:p>
            <a:pPr lvl="2">
              <a:lnSpc>
                <a:spcPct val="100000"/>
              </a:lnSpc>
            </a:pPr>
            <a:r>
              <a:rPr lang="en-US" altLang="ja-JP" sz="1600" dirty="0">
                <a:ea typeface="MS PGothic" panose="020B0600070205080204" pitchFamily="50" charset="-128"/>
              </a:rPr>
              <a:t>The </a:t>
            </a:r>
            <a:r>
              <a:rPr lang="en-US" altLang="ja-JP" sz="1600" b="1" dirty="0">
                <a:ea typeface="MS PGothic" panose="020B0600070205080204" pitchFamily="50" charset="-128"/>
              </a:rPr>
              <a:t>Kappa</a:t>
            </a:r>
            <a:r>
              <a:rPr lang="en-US" altLang="ja-JP" sz="1600" dirty="0">
                <a:ea typeface="MS PGothic" panose="020B0600070205080204" pitchFamily="50" charset="-128"/>
              </a:rPr>
              <a:t> coefficient K measures agreement between two people making category judgments  </a:t>
            </a:r>
          </a:p>
          <a:p>
            <a:endParaRPr kumimoji="1" lang="ja-JP" altLang="en-US" dirty="0"/>
          </a:p>
          <a:p>
            <a:r>
              <a:rPr kumimoji="1" lang="ja-JP" altLang="en-US" dirty="0"/>
              <a:t>出版物。研究の過程でコーパスが変更され、充実しているため、ライフサイクルは出版後も継続しています。</a:t>
            </a:r>
          </a:p>
        </p:txBody>
      </p:sp>
      <p:sp>
        <p:nvSpPr>
          <p:cNvPr id="4" name="スライド番号プレースホルダー 3"/>
          <p:cNvSpPr>
            <a:spLocks noGrp="1"/>
          </p:cNvSpPr>
          <p:nvPr>
            <p:ph type="sldNum" sz="quarter" idx="10"/>
          </p:nvPr>
        </p:nvSpPr>
        <p:spPr/>
        <p:txBody>
          <a:bodyPr/>
          <a:lstStyle/>
          <a:p>
            <a:fld id="{B458D141-7A18-4406-BEA8-30BBBA5D0C66}" type="slidenum">
              <a:rPr kumimoji="1" lang="ja-JP" altLang="en-US" smtClean="0"/>
              <a:t>42</a:t>
            </a:fld>
            <a:endParaRPr kumimoji="1" lang="ja-JP" altLang="en-US"/>
          </a:p>
        </p:txBody>
      </p:sp>
    </p:spTree>
    <p:extLst>
      <p:ext uri="{BB962C8B-B14F-4D97-AF65-F5344CB8AC3E}">
        <p14:creationId xmlns:p14="http://schemas.microsoft.com/office/powerpoint/2010/main" val="1448452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含める注釈のレイヤーを決定する</a:t>
            </a:r>
          </a:p>
          <a:p>
            <a:r>
              <a:rPr kumimoji="1" lang="ja-JP" altLang="en-US" dirty="0"/>
              <a:t>文法注釈</a:t>
            </a:r>
          </a:p>
          <a:p>
            <a:r>
              <a:rPr kumimoji="1" lang="ja-JP" altLang="en-US" dirty="0"/>
              <a:t>セマンティック注釈</a:t>
            </a:r>
          </a:p>
          <a:p>
            <a:r>
              <a:rPr kumimoji="1" lang="ja-JP" altLang="en-US" dirty="0"/>
              <a:t>下位レベル注釈</a:t>
            </a:r>
          </a:p>
          <a:p>
            <a:r>
              <a:rPr kumimoji="1" lang="ja-JP" altLang="en-US" dirty="0"/>
              <a:t>マークアップスキーム</a:t>
            </a:r>
          </a:p>
          <a:p>
            <a:r>
              <a:rPr kumimoji="1" lang="ja-JP" altLang="en-US" dirty="0"/>
              <a:t>注釈の実行方法</a:t>
            </a:r>
          </a:p>
          <a:p>
            <a:r>
              <a:rPr kumimoji="1" lang="ja-JP" altLang="en-US" dirty="0"/>
              <a:t>タグセットの設計</a:t>
            </a:r>
          </a:p>
        </p:txBody>
      </p:sp>
      <p:sp>
        <p:nvSpPr>
          <p:cNvPr id="4" name="スライド番号プレースホルダー 3"/>
          <p:cNvSpPr>
            <a:spLocks noGrp="1"/>
          </p:cNvSpPr>
          <p:nvPr>
            <p:ph type="sldNum" sz="quarter" idx="10"/>
          </p:nvPr>
        </p:nvSpPr>
        <p:spPr/>
        <p:txBody>
          <a:bodyPr/>
          <a:lstStyle/>
          <a:p>
            <a:fld id="{B458D141-7A18-4406-BEA8-30BBBA5D0C66}" type="slidenum">
              <a:rPr kumimoji="1" lang="ja-JP" altLang="en-US" smtClean="0"/>
              <a:t>43</a:t>
            </a:fld>
            <a:endParaRPr kumimoji="1" lang="ja-JP" altLang="en-US"/>
          </a:p>
        </p:txBody>
      </p:sp>
    </p:spTree>
    <p:extLst>
      <p:ext uri="{BB962C8B-B14F-4D97-AF65-F5344CB8AC3E}">
        <p14:creationId xmlns:p14="http://schemas.microsoft.com/office/powerpoint/2010/main" val="13294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手で</a:t>
            </a:r>
          </a:p>
          <a:p>
            <a:r>
              <a:rPr kumimoji="1" lang="ja-JP" altLang="en-US" dirty="0"/>
              <a:t>困難で時間がかかり、ドメインの知識やトレーニングが必要になることがあります</a:t>
            </a:r>
          </a:p>
          <a:p>
            <a:r>
              <a:rPr kumimoji="1" lang="en-US" altLang="ja-JP" dirty="0"/>
              <a:t>Amazon</a:t>
            </a:r>
            <a:r>
              <a:rPr kumimoji="1" lang="ja-JP" altLang="en-US" dirty="0"/>
              <a:t>の</a:t>
            </a:r>
            <a:r>
              <a:rPr kumimoji="1" lang="en-US" altLang="ja-JP" dirty="0"/>
              <a:t>Mechanical Turk</a:t>
            </a:r>
            <a:r>
              <a:rPr kumimoji="1" lang="ja-JP" altLang="en-US" dirty="0"/>
              <a:t>（</a:t>
            </a:r>
            <a:r>
              <a:rPr kumimoji="1" lang="en-US" altLang="ja-JP" dirty="0" err="1"/>
              <a:t>MTurk</a:t>
            </a:r>
            <a:r>
              <a:rPr kumimoji="1" lang="ja-JP" altLang="en-US" dirty="0" err="1"/>
              <a:t>、</a:t>
            </a:r>
            <a:r>
              <a:rPr kumimoji="1" lang="en-US" altLang="ja-JP" dirty="0"/>
              <a:t>http://www.mturk.com</a:t>
            </a:r>
            <a:r>
              <a:rPr kumimoji="1" lang="ja-JP" altLang="en-US" dirty="0"/>
              <a:t>）では、人間の介入を必要とするタスクを作成して投稿することができます（タスクの完了に報酬を与える）</a:t>
            </a:r>
          </a:p>
          <a:p>
            <a:r>
              <a:rPr kumimoji="1" lang="ja-JP" altLang="en-US" dirty="0"/>
              <a:t>ユーザーに対する報酬は、調査ごとに</a:t>
            </a:r>
            <a:r>
              <a:rPr kumimoji="1" lang="en-US" altLang="ja-JP" dirty="0"/>
              <a:t>15〜30</a:t>
            </a:r>
            <a:r>
              <a:rPr kumimoji="1" lang="ja-JP" altLang="en-US" dirty="0"/>
              <a:t>セント（テキストセグメントの場合は</a:t>
            </a:r>
            <a:r>
              <a:rPr kumimoji="1" lang="en-US" altLang="ja-JP" dirty="0"/>
              <a:t>1</a:t>
            </a:r>
            <a:r>
              <a:rPr kumimoji="1" lang="ja-JP" altLang="en-US" dirty="0"/>
              <a:t>セント未満）でしたが、</a:t>
            </a:r>
          </a:p>
          <a:p>
            <a:r>
              <a:rPr kumimoji="1" lang="en-US" altLang="ja-JP" dirty="0"/>
              <a:t>$ 70</a:t>
            </a:r>
            <a:r>
              <a:rPr kumimoji="1" lang="ja-JP" altLang="en-US" dirty="0"/>
              <a:t>未満で</a:t>
            </a:r>
            <a:r>
              <a:rPr kumimoji="1" lang="en-US" altLang="ja-JP" dirty="0"/>
              <a:t>3627</a:t>
            </a:r>
            <a:r>
              <a:rPr kumimoji="1" lang="ja-JP" altLang="en-US" dirty="0"/>
              <a:t>個のテキストセグメントのラベルを取得しました。</a:t>
            </a:r>
          </a:p>
          <a:p>
            <a:r>
              <a:rPr kumimoji="1" lang="en-US" altLang="ja-JP" dirty="0"/>
              <a:t>HIT</a:t>
            </a:r>
            <a:r>
              <a:rPr kumimoji="1" lang="ja-JP" altLang="en-US" dirty="0"/>
              <a:t>は、数分から</a:t>
            </a:r>
            <a:r>
              <a:rPr kumimoji="1" lang="en-US" altLang="ja-JP" dirty="0"/>
              <a:t>30</a:t>
            </a:r>
            <a:r>
              <a:rPr kumimoji="1" lang="ja-JP" altLang="en-US" dirty="0"/>
              <a:t>分以内に（すべての</a:t>
            </a:r>
            <a:r>
              <a:rPr kumimoji="1" lang="en-US" altLang="ja-JP" dirty="0"/>
              <a:t>3</a:t>
            </a:r>
            <a:r>
              <a:rPr kumimoji="1" lang="ja-JP" altLang="en-US" dirty="0"/>
              <a:t>人の </a:t>
            </a:r>
            <a:r>
              <a:rPr kumimoji="1" lang="en-US" altLang="ja-JP" dirty="0"/>
              <a:t>"</a:t>
            </a:r>
            <a:r>
              <a:rPr kumimoji="1" lang="ja-JP" altLang="en-US" dirty="0"/>
              <a:t>労働者</a:t>
            </a:r>
            <a:r>
              <a:rPr kumimoji="1" lang="en-US" altLang="ja-JP" dirty="0"/>
              <a:t>"</a:t>
            </a:r>
            <a:r>
              <a:rPr kumimoji="1" lang="ja-JP" altLang="en-US" dirty="0"/>
              <a:t>によって）完了した</a:t>
            </a:r>
          </a:p>
          <a:p>
            <a:r>
              <a:rPr kumimoji="1" lang="en-US" altLang="ja-JP" dirty="0"/>
              <a:t>[</a:t>
            </a:r>
            <a:r>
              <a:rPr kumimoji="1" lang="ja-JP" altLang="en-US" dirty="0"/>
              <a:t>ヤクネンコとロサリオ</a:t>
            </a:r>
            <a:r>
              <a:rPr kumimoji="1" lang="en-US" altLang="ja-JP" dirty="0"/>
              <a:t>07]</a:t>
            </a:r>
          </a:p>
          <a:p>
            <a:r>
              <a:rPr kumimoji="1" lang="ja-JP" altLang="en-US" dirty="0"/>
              <a:t>管理されていない方法では、ラベル付きデータを使用せず、データの「プロパティ」からタスクを学習しようとします。</a:t>
            </a:r>
          </a:p>
        </p:txBody>
      </p:sp>
      <p:sp>
        <p:nvSpPr>
          <p:cNvPr id="4" name="スライド番号プレースホルダー 3"/>
          <p:cNvSpPr>
            <a:spLocks noGrp="1"/>
          </p:cNvSpPr>
          <p:nvPr>
            <p:ph type="sldNum" sz="quarter" idx="10"/>
          </p:nvPr>
        </p:nvSpPr>
        <p:spPr/>
        <p:txBody>
          <a:bodyPr/>
          <a:lstStyle/>
          <a:p>
            <a:fld id="{B458D141-7A18-4406-BEA8-30BBBA5D0C66}" type="slidenum">
              <a:rPr kumimoji="1" lang="ja-JP" altLang="en-US" smtClean="0"/>
              <a:t>45</a:t>
            </a:fld>
            <a:endParaRPr kumimoji="1" lang="ja-JP" altLang="en-US"/>
          </a:p>
        </p:txBody>
      </p:sp>
    </p:spTree>
    <p:extLst>
      <p:ext uri="{BB962C8B-B14F-4D97-AF65-F5344CB8AC3E}">
        <p14:creationId xmlns:p14="http://schemas.microsoft.com/office/powerpoint/2010/main" val="1613689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自動（他のメタデータも使用可能）</a:t>
            </a:r>
          </a:p>
          <a:p>
            <a:r>
              <a:rPr kumimoji="1" lang="ja-JP" altLang="en-US" dirty="0"/>
              <a:t>ブートストラップ</a:t>
            </a:r>
          </a:p>
          <a:p>
            <a:r>
              <a:rPr kumimoji="1" lang="ja-JP" altLang="en-US" dirty="0"/>
              <a:t>ブートストラップは反復プロセスであり、少量のラベル付きデータ（シードデータ）が与えられ、ラベル付けされていないデータのラベルがプロセスの各ラウンドで推定され、その後（受け入れられた）ラベルがトレーニングデータとして組み込まれる。</a:t>
            </a:r>
          </a:p>
          <a:p>
            <a:r>
              <a:rPr kumimoji="1" lang="ja-JP" altLang="en-US" dirty="0"/>
              <a:t>共同トレーニング</a:t>
            </a:r>
          </a:p>
          <a:p>
            <a:r>
              <a:rPr kumimoji="1" lang="ja-JP" altLang="en-US" dirty="0"/>
              <a:t>共同訓練は、データの</a:t>
            </a:r>
            <a:r>
              <a:rPr kumimoji="1" lang="en-US" altLang="ja-JP" dirty="0"/>
              <a:t>2</a:t>
            </a:r>
            <a:r>
              <a:rPr kumimoji="1" lang="ja-JP" altLang="en-US" dirty="0" err="1"/>
              <a:t>つの</a:t>
            </a:r>
            <a:r>
              <a:rPr kumimoji="1" lang="ja-JP" altLang="en-US" dirty="0"/>
              <a:t>ビューを必要とする半監督的な学習技術です。この例では、インスタンスに関する相補的な異なる情報を提供する</a:t>
            </a:r>
            <a:r>
              <a:rPr kumimoji="1" lang="en-US" altLang="ja-JP" dirty="0"/>
              <a:t>2</a:t>
            </a:r>
            <a:r>
              <a:rPr kumimoji="1" lang="ja-JP" altLang="en-US" dirty="0" err="1"/>
              <a:t>つの</a:t>
            </a:r>
            <a:r>
              <a:rPr kumimoji="1" lang="ja-JP" altLang="en-US" dirty="0"/>
              <a:t>異なるフィーチャセットを使用して各例を説明しています。</a:t>
            </a:r>
          </a:p>
          <a:p>
            <a:r>
              <a:rPr kumimoji="1" lang="ja-JP" altLang="en-US" dirty="0"/>
              <a:t>「各例の説明を</a:t>
            </a:r>
            <a:r>
              <a:rPr kumimoji="1" lang="en-US" altLang="ja-JP" dirty="0"/>
              <a:t>2</a:t>
            </a:r>
            <a:r>
              <a:rPr kumimoji="1" lang="ja-JP" altLang="en-US" dirty="0" err="1"/>
              <a:t>つの</a:t>
            </a:r>
            <a:r>
              <a:rPr kumimoji="1" lang="ja-JP" altLang="en-US" dirty="0"/>
              <a:t>異なるビューに分割する」ことができ、ラベル付きデータとラベルなしデータの両方が利用可能です（少量）。</a:t>
            </a:r>
          </a:p>
          <a:p>
            <a:r>
              <a:rPr kumimoji="1" lang="ja-JP" altLang="en-US" dirty="0"/>
              <a:t>コ・トレーニングは本質的に、ブートストラップの</a:t>
            </a:r>
            <a:r>
              <a:rPr kumimoji="1" lang="en-US" altLang="ja-JP" dirty="0"/>
              <a:t>1</a:t>
            </a:r>
            <a:r>
              <a:rPr kumimoji="1" lang="ja-JP" altLang="en-US" dirty="0"/>
              <a:t>反復確率的バージョンです</a:t>
            </a:r>
          </a:p>
          <a:p>
            <a:r>
              <a:rPr kumimoji="1" lang="ja-JP" altLang="en-US" dirty="0"/>
              <a:t>言語以外の言語（</a:t>
            </a:r>
            <a:r>
              <a:rPr kumimoji="1" lang="en-US" altLang="ja-JP" dirty="0"/>
              <a:t>IR</a:t>
            </a:r>
            <a:r>
              <a:rPr kumimoji="1" lang="ja-JP" altLang="en-US" dirty="0"/>
              <a:t>関連のクリック数）</a:t>
            </a:r>
          </a:p>
          <a:p>
            <a:endParaRPr kumimoji="1" lang="ja-JP" altLang="en-US" dirty="0"/>
          </a:p>
        </p:txBody>
      </p:sp>
      <p:sp>
        <p:nvSpPr>
          <p:cNvPr id="4" name="スライド番号プレースホルダー 3"/>
          <p:cNvSpPr>
            <a:spLocks noGrp="1"/>
          </p:cNvSpPr>
          <p:nvPr>
            <p:ph type="sldNum" sz="quarter" idx="10"/>
          </p:nvPr>
        </p:nvSpPr>
        <p:spPr/>
        <p:txBody>
          <a:bodyPr/>
          <a:lstStyle/>
          <a:p>
            <a:fld id="{B458D141-7A18-4406-BEA8-30BBBA5D0C66}" type="slidenum">
              <a:rPr kumimoji="1" lang="ja-JP" altLang="en-US" smtClean="0"/>
              <a:t>46</a:t>
            </a:fld>
            <a:endParaRPr kumimoji="1" lang="ja-JP" altLang="en-US"/>
          </a:p>
        </p:txBody>
      </p:sp>
    </p:spTree>
    <p:extLst>
      <p:ext uri="{BB962C8B-B14F-4D97-AF65-F5344CB8AC3E}">
        <p14:creationId xmlns:p14="http://schemas.microsoft.com/office/powerpoint/2010/main" val="908730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大文字コーパス内の単語のパターンの出現を見ることによって、既存の辞書や語彙リソースの穴を埋めるためのアルゴリズムと統計技術を開発する</a:t>
            </a:r>
          </a:p>
          <a:p>
            <a:r>
              <a:rPr kumimoji="1" lang="ja-JP" altLang="en-US" dirty="0"/>
              <a:t>コロケーション</a:t>
            </a:r>
          </a:p>
          <a:p>
            <a:r>
              <a:rPr kumimoji="1" lang="ja-JP" altLang="en-US" dirty="0"/>
              <a:t>意味論的類似性</a:t>
            </a:r>
          </a:p>
          <a:p>
            <a:r>
              <a:rPr kumimoji="1" lang="ja-JP" altLang="en-US" dirty="0"/>
              <a:t>論理的な代名詞</a:t>
            </a:r>
          </a:p>
          <a:p>
            <a:r>
              <a:rPr kumimoji="1" lang="ja-JP" altLang="en-US" dirty="0"/>
              <a:t>選択の好み</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47</a:t>
            </a:fld>
            <a:endParaRPr kumimoji="1" lang="ja-JP" altLang="en-US"/>
          </a:p>
        </p:txBody>
      </p:sp>
    </p:spTree>
    <p:extLst>
      <p:ext uri="{BB962C8B-B14F-4D97-AF65-F5344CB8AC3E}">
        <p14:creationId xmlns:p14="http://schemas.microsoft.com/office/powerpoint/2010/main" val="1831961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レキシカルリソースの手動構築は非常にコストがかかる</a:t>
            </a:r>
          </a:p>
          <a:p>
            <a:r>
              <a:rPr kumimoji="1" lang="ja-JP" altLang="en-US" dirty="0"/>
              <a:t>言語は変化し続けるため、これらのリソースは継続的に更新する必要があります</a:t>
            </a:r>
          </a:p>
          <a:p>
            <a:r>
              <a:rPr kumimoji="1" lang="ja-JP" altLang="en-US" dirty="0"/>
              <a:t>とにかく定量的情報（例えば、頻度、カウント）を自動的に計算しなければならない</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48</a:t>
            </a:fld>
            <a:endParaRPr kumimoji="1" lang="ja-JP" altLang="en-US"/>
          </a:p>
        </p:txBody>
      </p:sp>
    </p:spTree>
    <p:extLst>
      <p:ext uri="{BB962C8B-B14F-4D97-AF65-F5344CB8AC3E}">
        <p14:creationId xmlns:p14="http://schemas.microsoft.com/office/powerpoint/2010/main" val="178564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語彙獲得の問題</a:t>
            </a:r>
          </a:p>
          <a:p>
            <a:r>
              <a:rPr kumimoji="1" lang="ja-JP" altLang="en-US" dirty="0"/>
              <a:t>コロケーション</a:t>
            </a:r>
          </a:p>
          <a:p>
            <a:r>
              <a:rPr kumimoji="1" lang="ja-JP" altLang="en-US" dirty="0"/>
              <a:t>意味論的類似性</a:t>
            </a:r>
          </a:p>
          <a:p>
            <a:r>
              <a:rPr kumimoji="1" lang="ja-JP" altLang="en-US" dirty="0"/>
              <a:t>論理的な代名詞</a:t>
            </a:r>
          </a:p>
          <a:p>
            <a:r>
              <a:rPr kumimoji="1" lang="ja-JP" altLang="en-US" dirty="0"/>
              <a:t>選択の好み</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49</a:t>
            </a:fld>
            <a:endParaRPr kumimoji="1" lang="ja-JP" altLang="en-US"/>
          </a:p>
        </p:txBody>
      </p:sp>
    </p:spTree>
    <p:extLst>
      <p:ext uri="{BB962C8B-B14F-4D97-AF65-F5344CB8AC3E}">
        <p14:creationId xmlns:p14="http://schemas.microsoft.com/office/powerpoint/2010/main" val="883414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コロケーションとは、従来の物事を表現する従来の方法に対応する</a:t>
            </a:r>
            <a:r>
              <a:rPr kumimoji="1" lang="en-US" altLang="ja-JP" dirty="0"/>
              <a:t>2</a:t>
            </a:r>
            <a:r>
              <a:rPr kumimoji="1" lang="ja-JP" altLang="en-US" dirty="0"/>
              <a:t>つ以上の単語からなる式です</a:t>
            </a:r>
          </a:p>
          <a:p>
            <a:r>
              <a:rPr kumimoji="1" lang="ja-JP" altLang="en-US" dirty="0"/>
              <a:t>名詞句：大量破壊兵器、堅い風（なぜ、強風ではない？）</a:t>
            </a:r>
          </a:p>
          <a:p>
            <a:r>
              <a:rPr kumimoji="1" lang="ja-JP" altLang="en-US" dirty="0"/>
              <a:t>言葉のフレーズ：補う</a:t>
            </a:r>
          </a:p>
          <a:p>
            <a:r>
              <a:rPr kumimoji="1" lang="ja-JP" altLang="en-US" dirty="0"/>
              <a:t>必ずしも連続している必要はありません。 ドア</a:t>
            </a:r>
          </a:p>
          <a:p>
            <a:r>
              <a:rPr kumimoji="1" lang="ja-JP" altLang="en-US" dirty="0"/>
              <a:t>限定された構成性</a:t>
            </a:r>
          </a:p>
          <a:p>
            <a:r>
              <a:rPr kumimoji="1" lang="ja-JP" altLang="en-US" dirty="0"/>
              <a:t>表現の意味がパーツの意味で予測できるならば、組成</a:t>
            </a:r>
          </a:p>
          <a:p>
            <a:r>
              <a:rPr kumimoji="1" lang="ja-JP" altLang="en-US" dirty="0"/>
              <a:t>イディオムは、非コンポジット性の最も極端な例です</a:t>
            </a:r>
          </a:p>
          <a:p>
            <a:r>
              <a:rPr kumimoji="1" lang="ja-JP" altLang="en-US" dirty="0"/>
              <a:t>バケツをキックする</a:t>
            </a:r>
          </a:p>
          <a:p>
            <a:r>
              <a:rPr kumimoji="1" lang="ja-JP" altLang="en-US" dirty="0"/>
              <a:t>コロケーションでは、組み合わせに意味の要素が追加されます（つまり、正確な意味は、その要素から直接導出できません）</a:t>
            </a:r>
          </a:p>
          <a:p>
            <a:r>
              <a:rPr kumimoji="1" lang="ja-JP" altLang="en-US" dirty="0"/>
              <a:t>白髪、白ワイン、白人女性</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50</a:t>
            </a:fld>
            <a:endParaRPr kumimoji="1" lang="ja-JP" altLang="en-US"/>
          </a:p>
        </p:txBody>
      </p:sp>
    </p:spTree>
    <p:extLst>
      <p:ext uri="{BB962C8B-B14F-4D97-AF65-F5344CB8AC3E}">
        <p14:creationId xmlns:p14="http://schemas.microsoft.com/office/powerpoint/2010/main" val="301809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基本的な目標：広範な言語の深い理解</a:t>
            </a:r>
          </a:p>
          <a:p>
            <a:r>
              <a:rPr kumimoji="1" lang="ja-JP" altLang="en-US"/>
              <a:t>文字列処理やキーワードマッチングだけでなく、</a:t>
            </a:r>
          </a:p>
          <a:p>
            <a:r>
              <a:rPr kumimoji="1" lang="ja-JP" altLang="en-US"/>
              <a:t>ビルドしたいエンドシステム：</a:t>
            </a:r>
          </a:p>
          <a:p>
            <a:r>
              <a:rPr kumimoji="1" lang="ja-JP" altLang="en-US"/>
              <a:t>野心的：音声認識、機械翻訳、質問応答</a:t>
            </a:r>
            <a:r>
              <a:rPr kumimoji="1" lang="en-US" altLang="ja-JP"/>
              <a:t>...</a:t>
            </a:r>
          </a:p>
          <a:p>
            <a:r>
              <a:rPr kumimoji="1" lang="en-US" altLang="ja-JP"/>
              <a:t>Modest</a:t>
            </a:r>
            <a:r>
              <a:rPr kumimoji="1" lang="ja-JP" altLang="en-US"/>
              <a:t>：スペルの修正、テキストの分類</a:t>
            </a:r>
            <a:r>
              <a:rPr kumimoji="1" lang="en-US" altLang="ja-JP"/>
              <a:t>...</a:t>
            </a:r>
            <a:endParaRPr kumimoji="1" lang="ja-JP" altLang="en-US"/>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12</a:t>
            </a:fld>
            <a:endParaRPr kumimoji="1" lang="ja-JP" altLang="en-US"/>
          </a:p>
        </p:txBody>
      </p:sp>
    </p:spTree>
    <p:extLst>
      <p:ext uri="{BB962C8B-B14F-4D97-AF65-F5344CB8AC3E}">
        <p14:creationId xmlns:p14="http://schemas.microsoft.com/office/powerpoint/2010/main" val="239161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非置換性</a:t>
            </a:r>
          </a:p>
          <a:p>
            <a:r>
              <a:rPr kumimoji="1" lang="ja-JP" altLang="en-US" dirty="0"/>
              <a:t>コロケーションの単語を置換することはできません</a:t>
            </a:r>
          </a:p>
          <a:p>
            <a:r>
              <a:rPr kumimoji="1" lang="ja-JP" altLang="en-US" dirty="0"/>
              <a:t>*黄色いワイン</a:t>
            </a:r>
          </a:p>
          <a:p>
            <a:r>
              <a:rPr kumimoji="1" lang="ja-JP" altLang="en-US" dirty="0"/>
              <a:t>変更不可能</a:t>
            </a:r>
          </a:p>
          <a:p>
            <a:r>
              <a:rPr kumimoji="1" lang="ja-JP" altLang="en-US" dirty="0"/>
              <a:t>喉にカエルを入れるには</a:t>
            </a:r>
          </a:p>
          <a:p>
            <a:r>
              <a:rPr kumimoji="1" lang="ja-JP" altLang="en-US" dirty="0"/>
              <a:t>*喉に醜いカエルを入れるには</a:t>
            </a:r>
          </a:p>
          <a:p>
            <a:r>
              <a:rPr kumimoji="1" lang="ja-JP" altLang="en-US" dirty="0"/>
              <a:t>役に立つ</a:t>
            </a:r>
          </a:p>
          <a:p>
            <a:r>
              <a:rPr kumimoji="1" lang="ja-JP" altLang="en-US" dirty="0"/>
              <a:t>言語生成</a:t>
            </a:r>
          </a:p>
          <a:p>
            <a:r>
              <a:rPr kumimoji="1" lang="ja-JP" altLang="en-US" dirty="0"/>
              <a:t>*強力なお茶、*決定を下す</a:t>
            </a:r>
          </a:p>
          <a:p>
            <a:r>
              <a:rPr kumimoji="1" lang="ja-JP" altLang="en-US" dirty="0"/>
              <a:t>機械翻訳</a:t>
            </a:r>
          </a:p>
          <a:p>
            <a:r>
              <a:rPr kumimoji="1" lang="ja-JP" altLang="en-US" dirty="0"/>
              <a:t>組み合わせがコロケーションであるかどうかをテストする簡単な方法は、それを別の言語に翻訳することです</a:t>
            </a:r>
          </a:p>
          <a:p>
            <a:r>
              <a:rPr kumimoji="1" lang="ja-JP" altLang="en-US" dirty="0"/>
              <a:t>決定を下す*決定を下す</a:t>
            </a:r>
            <a:r>
              <a:rPr kumimoji="1" lang="en-US" altLang="ja-JP" dirty="0"/>
              <a:t>(</a:t>
            </a:r>
            <a:r>
              <a:rPr kumimoji="1" lang="ja-JP" altLang="en-US" dirty="0"/>
              <a:t>フランス語</a:t>
            </a:r>
            <a:r>
              <a:rPr kumimoji="1" lang="en-US" altLang="ja-JP" dirty="0"/>
              <a:t>) </a:t>
            </a:r>
            <a:r>
              <a:rPr kumimoji="1" lang="ja-JP" altLang="en-US" dirty="0" err="1"/>
              <a:t>、</a:t>
            </a:r>
            <a:r>
              <a:rPr kumimoji="1" lang="ja-JP" altLang="en-US" dirty="0"/>
              <a:t>*決定を下す（イタリア語）</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51</a:t>
            </a:fld>
            <a:endParaRPr kumimoji="1" lang="ja-JP" altLang="en-US"/>
          </a:p>
        </p:txBody>
      </p:sp>
    </p:spTree>
    <p:extLst>
      <p:ext uri="{BB962C8B-B14F-4D97-AF65-F5344CB8AC3E}">
        <p14:creationId xmlns:p14="http://schemas.microsoft.com/office/powerpoint/2010/main" val="350053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コロケーションの検索</a:t>
            </a:r>
          </a:p>
          <a:p>
            <a:r>
              <a:rPr kumimoji="1" lang="ja-JP" altLang="en-US" dirty="0"/>
              <a:t>周波数（頻度）</a:t>
            </a:r>
          </a:p>
          <a:p>
            <a:r>
              <a:rPr kumimoji="1" lang="en-US" altLang="ja-JP" dirty="0"/>
              <a:t>2</a:t>
            </a:r>
            <a:r>
              <a:rPr kumimoji="1" lang="ja-JP" altLang="en-US" dirty="0" err="1"/>
              <a:t>つの</a:t>
            </a:r>
            <a:r>
              <a:rPr kumimoji="1" lang="ja-JP" altLang="en-US" dirty="0"/>
              <a:t>単語が一緒に多く出現すると、それは彼らが特別な機能を持っている証拠かもしれません</a:t>
            </a:r>
          </a:p>
          <a:p>
            <a:r>
              <a:rPr kumimoji="1" lang="ja-JP" altLang="en-US" dirty="0"/>
              <a:t>しかし、ペア</a:t>
            </a:r>
            <a:r>
              <a:rPr kumimoji="1" lang="en-US" altLang="ja-JP" dirty="0"/>
              <a:t>C</a:t>
            </a:r>
            <a:r>
              <a:rPr kumimoji="1" lang="ja-JP" altLang="en-US" dirty="0"/>
              <a:t>（</a:t>
            </a:r>
            <a:r>
              <a:rPr kumimoji="1" lang="en-US" altLang="ja-JP" dirty="0"/>
              <a:t>w1</a:t>
            </a:r>
            <a:r>
              <a:rPr kumimoji="1" lang="ja-JP" altLang="en-US" dirty="0" err="1"/>
              <a:t>、</a:t>
            </a:r>
            <a:r>
              <a:rPr kumimoji="1" lang="en-US" altLang="ja-JP" dirty="0"/>
              <a:t>w2</a:t>
            </a:r>
            <a:r>
              <a:rPr kumimoji="1" lang="ja-JP" altLang="en-US" dirty="0"/>
              <a:t>）の頻度でソートすると、「</a:t>
            </a:r>
            <a:r>
              <a:rPr kumimoji="1" lang="en-US" altLang="ja-JP" dirty="0"/>
              <a:t>of</a:t>
            </a:r>
            <a:r>
              <a:rPr kumimoji="1" lang="ja-JP" altLang="en-US" dirty="0"/>
              <a:t>」が最も頻繁にペアになります</a:t>
            </a:r>
          </a:p>
          <a:p>
            <a:r>
              <a:rPr kumimoji="1" lang="en-US" altLang="ja-JP" dirty="0"/>
              <a:t>POS</a:t>
            </a:r>
            <a:r>
              <a:rPr kumimoji="1" lang="ja-JP" altLang="en-US" dirty="0"/>
              <a:t>パターンによるフィルタリング</a:t>
            </a:r>
          </a:p>
          <a:p>
            <a:r>
              <a:rPr kumimoji="1" lang="en-US" altLang="ja-JP" dirty="0"/>
              <a:t>A N</a:t>
            </a:r>
            <a:r>
              <a:rPr kumimoji="1" lang="ja-JP" altLang="en-US" dirty="0"/>
              <a:t>（線形関数）、</a:t>
            </a:r>
            <a:r>
              <a:rPr kumimoji="1" lang="en-US" altLang="ja-JP" dirty="0"/>
              <a:t>N </a:t>
            </a:r>
            <a:r>
              <a:rPr kumimoji="1" lang="en-US" altLang="ja-JP" dirty="0" err="1"/>
              <a:t>N</a:t>
            </a:r>
            <a:r>
              <a:rPr kumimoji="1" lang="ja-JP" altLang="en-US" dirty="0"/>
              <a:t>（回帰係数）など。</a:t>
            </a:r>
          </a:p>
          <a:p>
            <a:r>
              <a:rPr kumimoji="1" lang="ja-JP" altLang="en-US" dirty="0"/>
              <a:t>単語の距離の平均と分散</a:t>
            </a:r>
          </a:p>
          <a:p>
            <a:r>
              <a:rPr kumimoji="1" lang="ja-JP" altLang="en-US" dirty="0"/>
              <a:t>連続していないコロケーションの場合</a:t>
            </a:r>
          </a:p>
          <a:p>
            <a:r>
              <a:rPr kumimoji="1" lang="ja-JP" altLang="en-US" dirty="0"/>
              <a:t>彼女はドアをノックした（</a:t>
            </a:r>
            <a:r>
              <a:rPr kumimoji="1" lang="en-US" altLang="ja-JP" dirty="0"/>
              <a:t>d = 2</a:t>
            </a:r>
            <a:r>
              <a:rPr kumimoji="1" lang="ja-JP" altLang="en-US" dirty="0"/>
              <a:t>）</a:t>
            </a:r>
          </a:p>
          <a:p>
            <a:r>
              <a:rPr kumimoji="1" lang="ja-JP" altLang="en-US" dirty="0"/>
              <a:t>金属のフロントドア（</a:t>
            </a:r>
            <a:r>
              <a:rPr kumimoji="1" lang="en-US" altLang="ja-JP" dirty="0"/>
              <a:t>d = 4</a:t>
            </a:r>
            <a:r>
              <a:rPr kumimoji="1" lang="ja-JP" altLang="en-US" dirty="0"/>
              <a:t>）をノックした男が、</a:t>
            </a:r>
          </a:p>
          <a:p>
            <a:r>
              <a:rPr kumimoji="1" lang="ja-JP" altLang="en-US" dirty="0"/>
              <a:t>仮説検定（</a:t>
            </a:r>
            <a:r>
              <a:rPr kumimoji="1" lang="en-US" altLang="ja-JP" dirty="0"/>
              <a:t>162</a:t>
            </a:r>
            <a:r>
              <a:rPr kumimoji="1" lang="ja-JP" altLang="en-US" dirty="0"/>
              <a:t>ページ</a:t>
            </a:r>
            <a:r>
              <a:rPr kumimoji="1" lang="en-US" altLang="ja-JP" dirty="0"/>
              <a:t>Stat NLP</a:t>
            </a:r>
            <a:r>
              <a:rPr kumimoji="1" lang="ja-JP" altLang="en-US" dirty="0"/>
              <a:t>を参照）</a:t>
            </a:r>
          </a:p>
          <a:p>
            <a:r>
              <a:rPr kumimoji="1" lang="ja-JP" altLang="en-US" dirty="0"/>
              <a:t>私たちはそれが本当にコロケーションであることをどのように知っていますか？</a:t>
            </a:r>
          </a:p>
          <a:p>
            <a:r>
              <a:rPr kumimoji="1" lang="ja-JP" altLang="en-US" dirty="0"/>
              <a:t>低い平均距離は偶発的になる可能性がある（新規会社）</a:t>
            </a:r>
          </a:p>
          <a:p>
            <a:r>
              <a:rPr kumimoji="1" lang="ja-JP" altLang="en-US" dirty="0"/>
              <a:t>私たちは、偶然に</a:t>
            </a:r>
            <a:r>
              <a:rPr kumimoji="1" lang="en-US" altLang="ja-JP" dirty="0"/>
              <a:t>2</a:t>
            </a:r>
            <a:r>
              <a:rPr kumimoji="1" lang="ja-JP" altLang="en-US" dirty="0" err="1"/>
              <a:t>つの</a:t>
            </a:r>
            <a:r>
              <a:rPr kumimoji="1" lang="ja-JP" altLang="en-US" dirty="0"/>
              <a:t>単語が一緒に出現するかどうかを知る必要があります（彼らはコロケーションなので）</a:t>
            </a:r>
          </a:p>
          <a:p>
            <a:r>
              <a:rPr kumimoji="1" lang="ja-JP" altLang="en-US" dirty="0"/>
              <a:t>仮説検定</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52</a:t>
            </a:fld>
            <a:endParaRPr kumimoji="1" lang="ja-JP" altLang="en-US"/>
          </a:p>
        </p:txBody>
      </p:sp>
    </p:spTree>
    <p:extLst>
      <p:ext uri="{BB962C8B-B14F-4D97-AF65-F5344CB8AC3E}">
        <p14:creationId xmlns:p14="http://schemas.microsoft.com/office/powerpoint/2010/main" val="444353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相互情報測定</a:t>
            </a:r>
          </a:p>
          <a:p>
            <a:r>
              <a:rPr kumimoji="1" lang="ja-JP" altLang="en-US" dirty="0"/>
              <a:t>どのくらいの単語が他の単語についてどれくらいのことを伝えているか、つまり別の単語を知ることによってある単語の不確実性が減少したことの尺度</a:t>
            </a:r>
          </a:p>
          <a:p>
            <a:r>
              <a:rPr kumimoji="1" lang="en-US" altLang="ja-JP" dirty="0"/>
              <a:t>2</a:t>
            </a:r>
            <a:r>
              <a:rPr kumimoji="1" lang="ja-JP" altLang="en-US" dirty="0" err="1"/>
              <a:t>つの</a:t>
            </a:r>
            <a:r>
              <a:rPr kumimoji="1" lang="ja-JP" altLang="en-US" dirty="0"/>
              <a:t>単語が独立しているときは</a:t>
            </a:r>
            <a:r>
              <a:rPr kumimoji="1" lang="en-US" altLang="ja-JP" dirty="0"/>
              <a:t>0</a:t>
            </a:r>
            <a:endParaRPr kumimoji="1" lang="ja-JP" altLang="en-US" dirty="0"/>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53</a:t>
            </a:fld>
            <a:endParaRPr kumimoji="1" lang="ja-JP" altLang="en-US"/>
          </a:p>
        </p:txBody>
      </p:sp>
    </p:spTree>
    <p:extLst>
      <p:ext uri="{BB962C8B-B14F-4D97-AF65-F5344CB8AC3E}">
        <p14:creationId xmlns:p14="http://schemas.microsoft.com/office/powerpoint/2010/main" val="1222008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文章</a:t>
            </a:r>
            <a:r>
              <a:rPr kumimoji="1" lang="en-US" altLang="ja-JP" dirty="0"/>
              <a:t>1</a:t>
            </a:r>
            <a:r>
              <a:rPr kumimoji="1" lang="ja-JP" altLang="en-US" dirty="0" err="1"/>
              <a:t>つに</a:t>
            </a:r>
            <a:r>
              <a:rPr kumimoji="1" lang="ja-JP" altLang="en-US" dirty="0"/>
              <a:t>対するスコアモデル</a:t>
            </a:r>
            <a:r>
              <a:rPr kumimoji="1" lang="en-US" altLang="ja-JP" dirty="0"/>
              <a:t>:</a:t>
            </a:r>
            <a:r>
              <a:rPr kumimoji="1" lang="en-US" altLang="ja-JP" baseline="0" dirty="0"/>
              <a:t> </a:t>
            </a:r>
            <a:r>
              <a:rPr kumimoji="1" lang="ja-JP" altLang="en-US" baseline="0" dirty="0"/>
              <a:t>単語の出現順番を用いた文章の確率を定義</a:t>
            </a:r>
            <a:endParaRPr kumimoji="1" lang="en-US" altLang="ja-JP" baseline="0" dirty="0"/>
          </a:p>
          <a:p>
            <a:r>
              <a:rPr kumimoji="1" lang="ja-JP" altLang="en-US" baseline="0" dirty="0"/>
              <a:t>文章として相当するかどうかのスコア</a:t>
            </a:r>
            <a:endParaRPr kumimoji="1" lang="en-US" altLang="ja-JP" baseline="0" dirty="0"/>
          </a:p>
          <a:p>
            <a:r>
              <a:rPr kumimoji="1" lang="ja-JP" altLang="en-US" dirty="0"/>
              <a:t>これは文法に準拠するものではない</a:t>
            </a:r>
            <a:endParaRPr kumimoji="1" lang="en-US" altLang="ja-JP" dirty="0"/>
          </a:p>
          <a:p>
            <a:r>
              <a:rPr kumimoji="1" lang="ja-JP" altLang="en-US" dirty="0"/>
              <a:t>減速として、</a:t>
            </a:r>
            <a:r>
              <a:rPr kumimoji="1" lang="en-US" altLang="ja-JP" dirty="0"/>
              <a:t>『</a:t>
            </a:r>
            <a:r>
              <a:rPr kumimoji="1" lang="ja-JP" altLang="en-US" dirty="0" err="1"/>
              <a:t>らしさ</a:t>
            </a:r>
            <a:r>
              <a:rPr kumimoji="1" lang="en-US" altLang="ja-JP" dirty="0"/>
              <a:t>』</a:t>
            </a:r>
            <a:r>
              <a:rPr kumimoji="1" lang="ja-JP" altLang="en-US" dirty="0"/>
              <a:t>はドメイン知識やコンテキスト、話者による。</a:t>
            </a:r>
            <a:endParaRPr kumimoji="1" lang="en-US" altLang="ja-JP" dirty="0"/>
          </a:p>
          <a:p>
            <a:endParaRPr kumimoji="1" lang="en-US" altLang="ja-JP" dirty="0"/>
          </a:p>
          <a:p>
            <a:r>
              <a:rPr kumimoji="1" lang="ja-JP" altLang="en-US" dirty="0"/>
              <a:t>センテンスに点数をつけるモデル</a:t>
            </a:r>
          </a:p>
          <a:p>
            <a:r>
              <a:rPr kumimoji="1" lang="ja-JP" altLang="en-US" dirty="0"/>
              <a:t>確率は文の可能性を大まかに示すべき</a:t>
            </a:r>
          </a:p>
          <a:p>
            <a:r>
              <a:rPr kumimoji="1" lang="en-US" altLang="ja-JP" dirty="0"/>
              <a:t>P( I saw a van) &gt;&gt; P( eyes awe of an)</a:t>
            </a:r>
          </a:p>
          <a:p>
            <a:r>
              <a:rPr kumimoji="1" lang="en-US" altLang="ja-JP" dirty="0"/>
              <a:t> </a:t>
            </a:r>
            <a:r>
              <a:rPr kumimoji="1" lang="ja-JP" altLang="en-US" dirty="0"/>
              <a:t>文法的でない</a:t>
            </a:r>
          </a:p>
          <a:p>
            <a:r>
              <a:rPr kumimoji="1" lang="en-US" altLang="ja-JP" dirty="0"/>
              <a:t>P(</a:t>
            </a:r>
            <a:r>
              <a:rPr kumimoji="1" lang="ja-JP" altLang="en-US" dirty="0"/>
              <a:t>アーティチョークがジッパーを威嚇する</a:t>
            </a:r>
            <a:r>
              <a:rPr kumimoji="1" lang="en-US" altLang="ja-JP" dirty="0"/>
              <a:t>) ≒ 0</a:t>
            </a:r>
          </a:p>
          <a:p>
            <a:r>
              <a:rPr kumimoji="1" lang="ja-JP" altLang="en-US" dirty="0"/>
              <a:t>原則的に、「可能性が高い」はドメイン、文脈、話者</a:t>
            </a:r>
            <a:r>
              <a:rPr kumimoji="1" lang="en-US" altLang="ja-JP" dirty="0"/>
              <a:t>...</a:t>
            </a:r>
            <a:r>
              <a:rPr kumimoji="1" lang="ja-JP" altLang="en-US" dirty="0"/>
              <a:t>に依存する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54</a:t>
            </a:fld>
            <a:endParaRPr kumimoji="1" lang="ja-JP" altLang="en-US"/>
          </a:p>
        </p:txBody>
      </p:sp>
    </p:spTree>
    <p:extLst>
      <p:ext uri="{BB962C8B-B14F-4D97-AF65-F5344CB8AC3E}">
        <p14:creationId xmlns:p14="http://schemas.microsoft.com/office/powerpoint/2010/main" val="3809036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文にスコアを割り当てるモデル</a:t>
            </a:r>
          </a:p>
          <a:p>
            <a:endParaRPr kumimoji="1" lang="ja-JP" altLang="en-US" dirty="0"/>
          </a:p>
          <a:p>
            <a:r>
              <a:rPr kumimoji="1" lang="ja-JP" altLang="en-US" dirty="0"/>
              <a:t>文：</a:t>
            </a:r>
            <a:r>
              <a:rPr kumimoji="1" lang="en-US" altLang="ja-JP" dirty="0"/>
              <a:t>w1</a:t>
            </a:r>
            <a:r>
              <a:rPr kumimoji="1" lang="ja-JP" altLang="en-US" dirty="0" err="1"/>
              <a:t>、</a:t>
            </a:r>
            <a:r>
              <a:rPr kumimoji="1" lang="en-US" altLang="ja-JP" dirty="0"/>
              <a:t>w2</a:t>
            </a:r>
            <a:r>
              <a:rPr kumimoji="1" lang="ja-JP" altLang="en-US" dirty="0" err="1"/>
              <a:t>、</a:t>
            </a:r>
            <a:r>
              <a:rPr kumimoji="1" lang="en-US" altLang="ja-JP" dirty="0"/>
              <a:t>... </a:t>
            </a:r>
            <a:r>
              <a:rPr kumimoji="1" lang="en-US" altLang="ja-JP" dirty="0" err="1"/>
              <a:t>wn</a:t>
            </a:r>
            <a:endParaRPr kumimoji="1" lang="en-US" altLang="ja-JP" dirty="0"/>
          </a:p>
          <a:p>
            <a:r>
              <a:rPr kumimoji="1" lang="ja-JP" altLang="en-US" dirty="0"/>
              <a:t>チェーンルールで文章の確率を下げる（一般性を失わない）</a:t>
            </a:r>
          </a:p>
          <a:p>
            <a:endParaRPr kumimoji="1" lang="ja-JP" altLang="en-US" dirty="0"/>
          </a:p>
          <a:p>
            <a:r>
              <a:rPr kumimoji="1" lang="ja-JP" altLang="en-US" dirty="0"/>
              <a:t>あまりにも多くの歴史！</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55</a:t>
            </a:fld>
            <a:endParaRPr kumimoji="1" lang="ja-JP" altLang="en-US"/>
          </a:p>
        </p:txBody>
      </p:sp>
    </p:spTree>
    <p:extLst>
      <p:ext uri="{BB962C8B-B14F-4D97-AF65-F5344CB8AC3E}">
        <p14:creationId xmlns:p14="http://schemas.microsoft.com/office/powerpoint/2010/main" val="2995483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意味類似性の語彙と分布の概念</a:t>
            </a:r>
          </a:p>
          <a:p>
            <a:r>
              <a:rPr kumimoji="1" lang="ja-JP" altLang="en-US" dirty="0"/>
              <a:t>意味のある言葉がどのように似ているのか</a:t>
            </a:r>
          </a:p>
          <a:p>
            <a:r>
              <a:rPr kumimoji="1" lang="ja-JP" altLang="en-US" dirty="0"/>
              <a:t>それは何のために便利ですか？</a:t>
            </a:r>
          </a:p>
          <a:p>
            <a:r>
              <a:rPr kumimoji="1" lang="en-US" altLang="ja-JP" dirty="0"/>
              <a:t>IR</a:t>
            </a:r>
          </a:p>
          <a:p>
            <a:r>
              <a:rPr kumimoji="1" lang="ja-JP" altLang="en-US" dirty="0"/>
              <a:t>一般化</a:t>
            </a:r>
          </a:p>
          <a:p>
            <a:r>
              <a:rPr kumimoji="1" lang="ja-JP" altLang="en-US" dirty="0"/>
              <a:t>意味的に類似した単語も同様に振舞う</a:t>
            </a:r>
          </a:p>
          <a:p>
            <a:r>
              <a:rPr kumimoji="1" lang="en-US" altLang="ja-JP" dirty="0"/>
              <a:t>QA</a:t>
            </a:r>
            <a:r>
              <a:rPr kumimoji="1" lang="ja-JP" altLang="en-US" dirty="0" err="1"/>
              <a:t>、</a:t>
            </a:r>
            <a:r>
              <a:rPr kumimoji="1" lang="ja-JP" altLang="en-US" dirty="0"/>
              <a:t>推論</a:t>
            </a:r>
            <a:r>
              <a:rPr kumimoji="1" lang="en-US" altLang="ja-JP" dirty="0"/>
              <a:t>...</a:t>
            </a:r>
          </a:p>
          <a:p>
            <a:r>
              <a:rPr kumimoji="1" lang="ja-JP" altLang="en-US" dirty="0"/>
              <a:t>シソーラスで何かを使うことができます</a:t>
            </a:r>
          </a:p>
          <a:p>
            <a:r>
              <a:rPr kumimoji="1" lang="ja-JP" altLang="en-US" dirty="0"/>
              <a:t>メロノミー（部分表現）</a:t>
            </a:r>
          </a:p>
          <a:p>
            <a:r>
              <a:rPr kumimoji="1" lang="ja-JP" altLang="en-US" dirty="0"/>
              <a:t>例文</a:t>
            </a:r>
            <a:r>
              <a:rPr kumimoji="1" lang="en-US" altLang="ja-JP" dirty="0"/>
              <a:t>/</a:t>
            </a:r>
            <a:r>
              <a:rPr kumimoji="1" lang="ja-JP" altLang="en-US" dirty="0"/>
              <a:t>定義</a:t>
            </a:r>
          </a:p>
          <a:p>
            <a:r>
              <a:rPr kumimoji="1" lang="ja-JP" altLang="en-US" dirty="0"/>
              <a:t>実際には、「シソーラスベース」とは、通常、</a:t>
            </a:r>
            <a:r>
              <a:rPr kumimoji="1" lang="en-US" altLang="ja-JP" dirty="0"/>
              <a:t>is-a / </a:t>
            </a:r>
            <a:r>
              <a:rPr kumimoji="1" lang="en-US" altLang="ja-JP" dirty="0" err="1"/>
              <a:t>subsumption</a:t>
            </a:r>
            <a:r>
              <a:rPr kumimoji="1" lang="en-US" altLang="ja-JP" dirty="0"/>
              <a:t> / hypernym</a:t>
            </a:r>
            <a:r>
              <a:rPr kumimoji="1" lang="ja-JP" altLang="en-US" dirty="0"/>
              <a:t>階層を使用することを意味します</a:t>
            </a:r>
          </a:p>
          <a:p>
            <a:r>
              <a:rPr kumimoji="1" lang="ja-JP" altLang="en-US" dirty="0"/>
              <a:t>単語の類似性と単語の関連性</a:t>
            </a:r>
          </a:p>
          <a:p>
            <a:r>
              <a:rPr kumimoji="1" lang="ja-JP" altLang="en-US" dirty="0"/>
              <a:t>類似した単語はほぼ同義語です</a:t>
            </a:r>
          </a:p>
          <a:p>
            <a:r>
              <a:rPr kumimoji="1" lang="ja-JP" altLang="en-US" dirty="0"/>
              <a:t>関連性は何らかの形で関連する可能性がある</a:t>
            </a:r>
          </a:p>
          <a:p>
            <a:r>
              <a:rPr kumimoji="1" lang="ja-JP" altLang="en-US" dirty="0"/>
              <a:t>車、ガソリン：関連、似ていない</a:t>
            </a:r>
          </a:p>
          <a:p>
            <a:r>
              <a:rPr kumimoji="1" lang="ja-JP" altLang="en-US" dirty="0"/>
              <a:t>医者の看護師の熱：関連（トピック）</a:t>
            </a:r>
          </a:p>
          <a:p>
            <a:r>
              <a:rPr kumimoji="1" lang="ja-JP" altLang="en-US" dirty="0"/>
              <a:t>車、自転車：類似</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56</a:t>
            </a:fld>
            <a:endParaRPr kumimoji="1" lang="ja-JP" altLang="en-US"/>
          </a:p>
        </p:txBody>
      </p:sp>
    </p:spTree>
    <p:extLst>
      <p:ext uri="{BB962C8B-B14F-4D97-AF65-F5344CB8AC3E}">
        <p14:creationId xmlns:p14="http://schemas.microsoft.com/office/powerpoint/2010/main" val="2977191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シソーラスにあるものは何でも使える </a:t>
            </a:r>
          </a:p>
          <a:p>
            <a:r>
              <a:rPr kumimoji="1" lang="ja-JP" altLang="en-US" dirty="0"/>
              <a:t>メロニー </a:t>
            </a:r>
          </a:p>
          <a:p>
            <a:r>
              <a:rPr kumimoji="1" lang="ja-JP" altLang="en-US" dirty="0"/>
              <a:t>例文</a:t>
            </a:r>
            <a:r>
              <a:rPr kumimoji="1" lang="en-US" altLang="ja-JP" dirty="0"/>
              <a:t>/</a:t>
            </a:r>
            <a:r>
              <a:rPr kumimoji="1" lang="ja-JP" altLang="en-US" dirty="0"/>
              <a:t>定義 </a:t>
            </a:r>
          </a:p>
          <a:p>
            <a:r>
              <a:rPr kumimoji="1" lang="ja-JP" altLang="en-US" dirty="0"/>
              <a:t>実際には、「シソーラスベース」とは、</a:t>
            </a:r>
            <a:r>
              <a:rPr kumimoji="1" lang="en-US" altLang="ja-JP" dirty="0"/>
              <a:t>is-a/subsumption/hypernym</a:t>
            </a:r>
            <a:r>
              <a:rPr kumimoji="1" lang="ja-JP" altLang="en-US" dirty="0"/>
              <a:t>の階層を使用することを意味します。</a:t>
            </a:r>
          </a:p>
          <a:p>
            <a:r>
              <a:rPr kumimoji="1" lang="ja-JP" altLang="en-US" dirty="0"/>
              <a:t>単語の類似性 </a:t>
            </a:r>
            <a:r>
              <a:rPr kumimoji="1" lang="en-US" altLang="ja-JP" dirty="0"/>
              <a:t>vs </a:t>
            </a:r>
            <a:r>
              <a:rPr kumimoji="1" lang="ja-JP" altLang="en-US" dirty="0"/>
              <a:t>単語の関連性 </a:t>
            </a:r>
          </a:p>
          <a:p>
            <a:r>
              <a:rPr kumimoji="1" lang="ja-JP" altLang="en-US" dirty="0"/>
              <a:t>類似の単語は同義語に近い </a:t>
            </a:r>
          </a:p>
          <a:p>
            <a:r>
              <a:rPr kumimoji="1" lang="ja-JP" altLang="en-US" dirty="0"/>
              <a:t>関連はどのような形でも関連する可能性がある </a:t>
            </a:r>
          </a:p>
          <a:p>
            <a:r>
              <a:rPr kumimoji="1" lang="ja-JP" altLang="en-US" dirty="0"/>
              <a:t>車、ガソリン：関連はあるが類似はない</a:t>
            </a:r>
          </a:p>
          <a:p>
            <a:r>
              <a:rPr kumimoji="1" lang="ja-JP" altLang="en-US" dirty="0"/>
              <a:t>医者、看護婦、熱：関連（話題） </a:t>
            </a:r>
          </a:p>
          <a:p>
            <a:r>
              <a:rPr kumimoji="1" lang="ja-JP" altLang="en-US" dirty="0"/>
              <a:t>車、自転車：似ている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5A01F954-F6DB-4D0A-84DA-94CB56A371B3}" type="slidenum">
              <a:rPr kumimoji="1" lang="ja-JP" altLang="en-US" smtClean="0"/>
              <a:t>57</a:t>
            </a:fld>
            <a:endParaRPr kumimoji="1" lang="ja-JP" altLang="en-US"/>
          </a:p>
        </p:txBody>
      </p:sp>
    </p:spTree>
    <p:extLst>
      <p:ext uri="{BB962C8B-B14F-4D97-AF65-F5344CB8AC3E}">
        <p14:creationId xmlns:p14="http://schemas.microsoft.com/office/powerpoint/2010/main" val="89896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コンテキスト上の互換性がある場合は同様</a:t>
            </a:r>
          </a:p>
          <a:p>
            <a:r>
              <a:rPr kumimoji="1" lang="ja-JP" altLang="en-US" dirty="0"/>
              <a:t>与えられた文脈の中である単語が他の単語に置き換えられる程度</a:t>
            </a:r>
          </a:p>
          <a:p>
            <a:r>
              <a:rPr kumimoji="1" lang="ja-JP" altLang="en-US" dirty="0"/>
              <a:t>訴訟と同様の訴訟（ただし、法的状況においてのみ）</a:t>
            </a:r>
          </a:p>
          <a:p>
            <a:r>
              <a:rPr kumimoji="1" lang="ja-JP" altLang="en-US" dirty="0"/>
              <a:t>類似性の指標</a:t>
            </a:r>
          </a:p>
          <a:p>
            <a:r>
              <a:rPr kumimoji="1" lang="en-US" altLang="ja-JP" dirty="0"/>
              <a:t>WordNet</a:t>
            </a:r>
            <a:r>
              <a:rPr kumimoji="1" lang="ja-JP" altLang="en-US" dirty="0"/>
              <a:t>ベース</a:t>
            </a:r>
          </a:p>
          <a:p>
            <a:r>
              <a:rPr kumimoji="1" lang="ja-JP" altLang="en-US" dirty="0"/>
              <a:t>ベクトルベース</a:t>
            </a:r>
          </a:p>
          <a:p>
            <a:r>
              <a:rPr kumimoji="1" lang="en-US" altLang="ja-JP" dirty="0"/>
              <a:t>hyponymy</a:t>
            </a:r>
            <a:r>
              <a:rPr kumimoji="1" lang="ja-JP" altLang="en-US" dirty="0"/>
              <a:t>と他の関係を検出する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58</a:t>
            </a:fld>
            <a:endParaRPr kumimoji="1" lang="ja-JP" altLang="en-US"/>
          </a:p>
        </p:txBody>
      </p:sp>
    </p:spTree>
    <p:extLst>
      <p:ext uri="{BB962C8B-B14F-4D97-AF65-F5344CB8AC3E}">
        <p14:creationId xmlns:p14="http://schemas.microsoft.com/office/powerpoint/2010/main" val="102140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3CB7AA-52E1-4EA5-8E7B-5F26AF97ABF6}" type="slidenum">
              <a:rPr lang="en-US" altLang="ja-JP"/>
              <a:pPr/>
              <a:t>59</a:t>
            </a:fld>
            <a:endParaRPr lang="en-US" altLang="ja-JP"/>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r>
              <a:rPr lang="en-US" altLang="ja-JP" b="1" dirty="0">
                <a:ea typeface="MS PGothic" panose="020B0600070205080204" pitchFamily="50" charset="-128"/>
              </a:rPr>
              <a:t>Logical metonymy</a:t>
            </a:r>
            <a:r>
              <a:rPr lang="en-US" altLang="ja-JP" dirty="0">
                <a:ea typeface="MS PGothic" panose="020B0600070205080204" pitchFamily="50" charset="-128"/>
              </a:rPr>
              <a:t>: constructions in which the argument of a word in syntax appears to be different from that argument in logical form</a:t>
            </a:r>
          </a:p>
          <a:p>
            <a:endParaRPr lang="en-US" altLang="ja-JP" dirty="0">
              <a:ea typeface="MS PGothic" panose="020B0600070205080204" pitchFamily="50" charset="-128"/>
            </a:endParaRPr>
          </a:p>
          <a:p>
            <a:r>
              <a:rPr lang="ja-JP" altLang="en-US" dirty="0">
                <a:ea typeface="MS PGothic" panose="020B0600070205080204" pitchFamily="50" charset="-128"/>
              </a:rPr>
              <a:t>比喩とは、ある物や概念をそれ自身の名前で呼ばず、その物や概念に密接に関連するものの名前で呼ぶという言葉の綾である。</a:t>
            </a:r>
          </a:p>
          <a:p>
            <a:r>
              <a:rPr lang="ja-JP" altLang="en-US" dirty="0">
                <a:ea typeface="MS PGothic" panose="020B0600070205080204" pitchFamily="50" charset="-128"/>
              </a:rPr>
              <a:t>例</a:t>
            </a:r>
          </a:p>
          <a:p>
            <a:endParaRPr lang="ja-JP" altLang="en-US" dirty="0">
              <a:ea typeface="MS PGothic" panose="020B0600070205080204" pitchFamily="50" charset="-128"/>
            </a:endParaRPr>
          </a:p>
          <a:p>
            <a:r>
              <a:rPr lang="ja-JP" altLang="en-US" dirty="0">
                <a:ea typeface="MS PGothic" panose="020B0600070205080204" pitchFamily="50" charset="-128"/>
              </a:rPr>
              <a:t>論理的比喩表現</a:t>
            </a:r>
            <a:endParaRPr lang="en-US" altLang="ja-JP" dirty="0">
              <a:ea typeface="MS PGothic" panose="020B0600070205080204" pitchFamily="50" charset="-128"/>
            </a:endParaRPr>
          </a:p>
          <a:p>
            <a:r>
              <a:rPr lang="ja-JP" altLang="en-US" dirty="0">
                <a:ea typeface="MS PGothic" panose="020B0600070205080204" pitchFamily="50" charset="-128"/>
              </a:rPr>
              <a:t>論理的メトニミー：構文上の単語の論証が、論理形式上の論証と異なって見える構文</a:t>
            </a:r>
          </a:p>
          <a:p>
            <a:r>
              <a:rPr lang="en-US" altLang="ja-JP" dirty="0">
                <a:ea typeface="MS PGothic" panose="020B0600070205080204" pitchFamily="50" charset="-128"/>
              </a:rPr>
              <a:t>enjoy the book</a:t>
            </a:r>
            <a:r>
              <a:rPr lang="ja-JP" altLang="en-US" dirty="0">
                <a:ea typeface="MS PGothic" panose="020B0600070205080204" pitchFamily="50" charset="-128"/>
              </a:rPr>
              <a:t>は本を読むのを楽しむ、</a:t>
            </a:r>
            <a:r>
              <a:rPr lang="en-US" altLang="ja-JP" dirty="0">
                <a:ea typeface="MS PGothic" panose="020B0600070205080204" pitchFamily="50" charset="-128"/>
              </a:rPr>
              <a:t>easy problem</a:t>
            </a:r>
            <a:r>
              <a:rPr lang="ja-JP" altLang="en-US" dirty="0">
                <a:ea typeface="MS PGothic" panose="020B0600070205080204" pitchFamily="50" charset="-128"/>
              </a:rPr>
              <a:t>は解くのが早い問題という意味。</a:t>
            </a:r>
          </a:p>
          <a:p>
            <a:endParaRPr lang="ja-JP" altLang="en-US" dirty="0">
              <a:ea typeface="MS PGothic" panose="020B0600070205080204" pitchFamily="50" charset="-128"/>
            </a:endParaRPr>
          </a:p>
          <a:p>
            <a:endParaRPr lang="en-US" altLang="ja-JP" dirty="0">
              <a:ea typeface="MS PGothic" panose="020B0600070205080204" pitchFamily="50" charset="-128"/>
            </a:endParaRPr>
          </a:p>
        </p:txBody>
      </p:sp>
    </p:spTree>
    <p:extLst>
      <p:ext uri="{BB962C8B-B14F-4D97-AF65-F5344CB8AC3E}">
        <p14:creationId xmlns:p14="http://schemas.microsoft.com/office/powerpoint/2010/main" val="454876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Pustejovsky</a:t>
            </a:r>
            <a:r>
              <a:rPr kumimoji="1" lang="en-US" altLang="ja-JP" dirty="0"/>
              <a:t> 1991,1995</a:t>
            </a:r>
            <a:r>
              <a:rPr kumimoji="1" lang="ja-JP" altLang="en-US" dirty="0" err="1"/>
              <a:t>、</a:t>
            </a:r>
            <a:r>
              <a:rPr kumimoji="1" lang="en-US" altLang="ja-JP" dirty="0" err="1"/>
              <a:t>Lapata</a:t>
            </a:r>
            <a:r>
              <a:rPr kumimoji="1" lang="en-US" altLang="ja-JP" dirty="0"/>
              <a:t> and </a:t>
            </a:r>
            <a:r>
              <a:rPr kumimoji="1" lang="en-US" altLang="ja-JP" dirty="0" err="1"/>
              <a:t>Lascarides</a:t>
            </a:r>
            <a:r>
              <a:rPr kumimoji="1" lang="en-US" altLang="ja-JP" dirty="0"/>
              <a:t> 1999</a:t>
            </a:r>
          </a:p>
          <a:p>
            <a:r>
              <a:rPr kumimoji="1" lang="ja-JP" altLang="en-US" dirty="0"/>
              <a:t>追加の意味は、イベントの特徴付けから生じる。</a:t>
            </a:r>
          </a:p>
          <a:p>
            <a:r>
              <a:rPr kumimoji="1" lang="ja-JP" altLang="en-US" dirty="0"/>
              <a:t>メアリーは彼女の夕食を釣った。</a:t>
            </a:r>
          </a:p>
          <a:p>
            <a:r>
              <a:rPr kumimoji="1" lang="ja-JP" altLang="en-US" dirty="0"/>
              <a:t>メアリーはビールを飲みましたメアリーはビールを飲んだり、メアリーはビールを飲んだり</a:t>
            </a:r>
          </a:p>
          <a:p>
            <a:r>
              <a:rPr kumimoji="1" lang="ja-JP" altLang="en-US" dirty="0"/>
              <a:t>メアリーは彼女のセーターを終了しました </a:t>
            </a:r>
            <a:r>
              <a:rPr kumimoji="1" lang="en-US" altLang="ja-JP" dirty="0"/>
              <a:t>- &gt;</a:t>
            </a:r>
            <a:r>
              <a:rPr kumimoji="1" lang="ja-JP" altLang="en-US" dirty="0"/>
              <a:t>メアリーは彼女のセーターを編み終わった、メアリーは彼女のセーターを食べ終わらなかった</a:t>
            </a:r>
          </a:p>
          <a:p>
            <a:endParaRPr kumimoji="1" lang="ja-JP" altLang="en-US" dirty="0"/>
          </a:p>
          <a:p>
            <a:r>
              <a:rPr kumimoji="1" lang="ja-JP" altLang="en-US" dirty="0"/>
              <a:t>どうやって暗黙の活動をすることができますか？</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60</a:t>
            </a:fld>
            <a:endParaRPr kumimoji="1" lang="ja-JP" altLang="en-US"/>
          </a:p>
        </p:txBody>
      </p:sp>
    </p:spTree>
    <p:extLst>
      <p:ext uri="{BB962C8B-B14F-4D97-AF65-F5344CB8AC3E}">
        <p14:creationId xmlns:p14="http://schemas.microsoft.com/office/powerpoint/2010/main" val="328069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a:t>Slide 1 — </a:t>
            </a:r>
            <a:r>
              <a:rPr lang="ja-JP" altLang="en-US" b="1"/>
              <a:t>前史 </a:t>
            </a:r>
            <a:r>
              <a:rPr lang="en-US" altLang="ja-JP" b="1"/>
              <a:t>(1940s–1960s)</a:t>
            </a:r>
          </a:p>
          <a:p>
            <a:r>
              <a:rPr lang="ja-JP" altLang="en-US" b="1"/>
              <a:t>計算と言語の基盤</a:t>
            </a:r>
            <a:r>
              <a:rPr lang="ja-JP" altLang="en-US"/>
              <a:t>：</a:t>
            </a:r>
            <a:r>
              <a:rPr lang="en-US" altLang="ja-JP"/>
              <a:t>Turing (1936) </a:t>
            </a:r>
            <a:r>
              <a:rPr lang="ja-JP" altLang="en-US"/>
              <a:t>計算可能性／</a:t>
            </a:r>
            <a:r>
              <a:rPr lang="en-US" altLang="ja-JP" b="1"/>
              <a:t>Turing Test</a:t>
            </a:r>
            <a:r>
              <a:rPr lang="en-US" altLang="ja-JP"/>
              <a:t> (1950)</a:t>
            </a:r>
            <a:r>
              <a:rPr lang="ja-JP" altLang="en-US"/>
              <a:t>；</a:t>
            </a:r>
            <a:r>
              <a:rPr lang="en-US" altLang="ja-JP"/>
              <a:t>Shannon (1948) </a:t>
            </a:r>
            <a:r>
              <a:rPr lang="ja-JP" altLang="en-US" b="1"/>
              <a:t>情報理論</a:t>
            </a:r>
            <a:r>
              <a:rPr lang="ja-JP" altLang="en-US"/>
              <a:t>；</a:t>
            </a:r>
            <a:r>
              <a:rPr lang="en-US" altLang="ja-JP"/>
              <a:t>McCulloch–Pitts (1943) </a:t>
            </a:r>
            <a:r>
              <a:rPr lang="ja-JP" altLang="en-US"/>
              <a:t>人工ニューロン</a:t>
            </a:r>
          </a:p>
          <a:p>
            <a:r>
              <a:rPr lang="ja-JP" altLang="en-US" b="1"/>
              <a:t>形式言語</a:t>
            </a:r>
            <a:r>
              <a:rPr lang="ja-JP" altLang="en-US"/>
              <a:t>：</a:t>
            </a:r>
            <a:r>
              <a:rPr lang="en-US" altLang="ja-JP"/>
              <a:t>Chomsky (1957) </a:t>
            </a:r>
            <a:r>
              <a:rPr lang="en-US" altLang="ja-JP" i="1"/>
              <a:t>Syntactic Structures</a:t>
            </a:r>
            <a:r>
              <a:rPr lang="ja-JP" altLang="en-US"/>
              <a:t>／チョムスキー階層・生成文法</a:t>
            </a:r>
          </a:p>
          <a:p>
            <a:r>
              <a:rPr lang="ja-JP" altLang="en-US" b="1"/>
              <a:t>機械翻訳の萌芽</a:t>
            </a:r>
            <a:r>
              <a:rPr lang="ja-JP" altLang="en-US"/>
              <a:t>：</a:t>
            </a:r>
            <a:r>
              <a:rPr lang="en-US" altLang="ja-JP"/>
              <a:t>Weaver (1949) </a:t>
            </a:r>
            <a:r>
              <a:rPr lang="ja-JP" altLang="en-US"/>
              <a:t>メモ；</a:t>
            </a:r>
            <a:r>
              <a:rPr lang="en-US" altLang="ja-JP" b="1"/>
              <a:t>Georgetown–IBM</a:t>
            </a:r>
            <a:r>
              <a:rPr lang="ja-JP" altLang="en-US" b="1"/>
              <a:t>実験</a:t>
            </a:r>
            <a:r>
              <a:rPr lang="ja-JP" altLang="en-US"/>
              <a:t> </a:t>
            </a:r>
            <a:r>
              <a:rPr lang="en-US" altLang="ja-JP"/>
              <a:t>(1954) → MT</a:t>
            </a:r>
            <a:r>
              <a:rPr lang="ja-JP" altLang="en-US"/>
              <a:t>楽観</a:t>
            </a:r>
          </a:p>
          <a:p>
            <a:r>
              <a:rPr lang="ja-JP" altLang="en-US" b="1"/>
              <a:t>コーパスの始まり</a:t>
            </a:r>
            <a:r>
              <a:rPr lang="ja-JP" altLang="en-US"/>
              <a:t>：</a:t>
            </a:r>
            <a:r>
              <a:rPr lang="en-US" altLang="ja-JP" b="1"/>
              <a:t>Brown Corpus</a:t>
            </a:r>
            <a:r>
              <a:rPr lang="en-US" altLang="ja-JP"/>
              <a:t>(1961–64) → </a:t>
            </a:r>
            <a:r>
              <a:rPr lang="ja-JP" altLang="en-US"/>
              <a:t>言語統計の実験土壌</a:t>
            </a:r>
          </a:p>
          <a:p>
            <a:r>
              <a:rPr lang="ja-JP" altLang="en-US" b="1"/>
              <a:t>音声の初期成果</a:t>
            </a:r>
            <a:r>
              <a:rPr lang="ja-JP" altLang="en-US"/>
              <a:t>：</a:t>
            </a:r>
            <a:r>
              <a:rPr lang="en-US" altLang="ja-JP"/>
              <a:t>Bell Labs </a:t>
            </a:r>
            <a:r>
              <a:rPr lang="en-US" altLang="ja-JP" b="1"/>
              <a:t>Audrey</a:t>
            </a:r>
            <a:r>
              <a:rPr lang="en-US" altLang="ja-JP"/>
              <a:t>(1952), IBM </a:t>
            </a:r>
            <a:r>
              <a:rPr lang="en-US" altLang="ja-JP" b="1"/>
              <a:t>Shoebox</a:t>
            </a:r>
            <a:r>
              <a:rPr lang="en-US" altLang="ja-JP"/>
              <a:t>(1962)</a:t>
            </a:r>
            <a:r>
              <a:rPr lang="ja-JP" altLang="en-US"/>
              <a:t>（数字</a:t>
            </a:r>
            <a:r>
              <a:rPr lang="en-US" altLang="ja-JP"/>
              <a:t>/</a:t>
            </a:r>
            <a:r>
              <a:rPr lang="ja-JP" altLang="en-US"/>
              <a:t>小語彙認識）</a:t>
            </a:r>
          </a:p>
          <a:p>
            <a:r>
              <a:rPr lang="ja-JP" altLang="en-US" b="1"/>
              <a:t>挫折と再考</a:t>
            </a:r>
            <a:r>
              <a:rPr lang="ja-JP" altLang="en-US"/>
              <a:t>：</a:t>
            </a:r>
            <a:r>
              <a:rPr lang="en-US" altLang="ja-JP" b="1"/>
              <a:t>ALPAC</a:t>
            </a:r>
            <a:r>
              <a:rPr lang="ja-JP" altLang="en-US" b="1"/>
              <a:t>報告</a:t>
            </a:r>
            <a:r>
              <a:rPr lang="en-US" altLang="ja-JP"/>
              <a:t>(1966) → MT</a:t>
            </a:r>
            <a:r>
              <a:rPr lang="ja-JP" altLang="en-US"/>
              <a:t>研究費削減／「深い理解の不在」問題化</a:t>
            </a:r>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13</a:t>
            </a:fld>
            <a:endParaRPr kumimoji="1" lang="ja-JP" altLang="en-US"/>
          </a:p>
        </p:txBody>
      </p:sp>
    </p:spTree>
    <p:extLst>
      <p:ext uri="{BB962C8B-B14F-4D97-AF65-F5344CB8AC3E}">
        <p14:creationId xmlns:p14="http://schemas.microsoft.com/office/powerpoint/2010/main" val="3006593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簡単なケーキ </a:t>
            </a:r>
            <a:r>
              <a:rPr kumimoji="1" lang="en-US" altLang="ja-JP" dirty="0"/>
              <a:t>- &gt;</a:t>
            </a:r>
            <a:r>
              <a:rPr kumimoji="1" lang="ja-JP" altLang="en-US" dirty="0"/>
              <a:t>作りやすいシチュー</a:t>
            </a:r>
          </a:p>
          <a:p>
            <a:r>
              <a:rPr kumimoji="1" lang="ja-JP" altLang="en-US" dirty="0"/>
              <a:t>良いスープ </a:t>
            </a:r>
            <a:r>
              <a:rPr kumimoji="1" lang="en-US" altLang="ja-JP" dirty="0"/>
              <a:t>- &gt;</a:t>
            </a:r>
            <a:r>
              <a:rPr kumimoji="1" lang="ja-JP" altLang="en-US" dirty="0"/>
              <a:t>食べるのが楽しいではない</a:t>
            </a:r>
          </a:p>
          <a:p>
            <a:r>
              <a:rPr kumimoji="1" lang="ja-JP" altLang="en-US" dirty="0"/>
              <a:t>高速飛行機 </a:t>
            </a:r>
            <a:r>
              <a:rPr kumimoji="1" lang="en-US" altLang="ja-JP" dirty="0"/>
              <a:t>- &gt;</a:t>
            </a:r>
            <a:r>
              <a:rPr kumimoji="1" lang="ja-JP" altLang="en-US" dirty="0"/>
              <a:t>飛行機は速く高速に建設する</a:t>
            </a:r>
          </a:p>
          <a:p>
            <a:endParaRPr kumimoji="1" lang="ja-JP" altLang="en-US" dirty="0"/>
          </a:p>
          <a:p>
            <a:r>
              <a:rPr kumimoji="1" lang="ja-JP" altLang="en-US" dirty="0"/>
              <a:t>デフォルトの解釈がありますが、文脈によって異なります。</a:t>
            </a:r>
          </a:p>
          <a:p>
            <a:r>
              <a:rPr kumimoji="1" lang="ja-JP" altLang="en-US" dirty="0"/>
              <a:t>先週の会社のスポーツデーにはすべての職員が参加した。</a:t>
            </a:r>
          </a:p>
          <a:p>
            <a:r>
              <a:rPr kumimoji="1" lang="ja-JP" altLang="en-US" dirty="0"/>
              <a:t>プログラマーの</a:t>
            </a:r>
            <a:r>
              <a:rPr kumimoji="1" lang="en-US" altLang="ja-JP" dirty="0"/>
              <a:t>1</a:t>
            </a:r>
            <a:r>
              <a:rPr kumimoji="1" lang="ja-JP" altLang="en-US" dirty="0"/>
              <a:t>人は良い運動選手でしたが、もう</a:t>
            </a:r>
            <a:r>
              <a:rPr kumimoji="1" lang="en-US" altLang="ja-JP" dirty="0"/>
              <a:t>1</a:t>
            </a:r>
            <a:r>
              <a:rPr kumimoji="1" lang="ja-JP" altLang="en-US" dirty="0"/>
              <a:t>人はイベントを終了するのに苦労していました。</a:t>
            </a:r>
          </a:p>
          <a:p>
            <a:r>
              <a:rPr kumimoji="1" lang="ja-JP" altLang="en-US" dirty="0"/>
              <a:t>速いプログラマーが</a:t>
            </a:r>
            <a:r>
              <a:rPr kumimoji="1" lang="en-US" altLang="ja-JP" dirty="0"/>
              <a:t>100m</a:t>
            </a:r>
            <a:r>
              <a:rPr kumimoji="1" lang="ja-JP" altLang="en-US" dirty="0"/>
              <a:t>で最初に来ました。</a:t>
            </a:r>
          </a:p>
          <a:p>
            <a:r>
              <a:rPr kumimoji="1" lang="ja-JP" altLang="en-US" dirty="0"/>
              <a:t>いくつかのケースでは、デフォルトの換</a:t>
            </a:r>
            <a:r>
              <a:rPr kumimoji="1" lang="ja-JP" altLang="en-US"/>
              <a:t>喩的な（解釈</a:t>
            </a:r>
            <a:r>
              <a:rPr kumimoji="1" lang="ja-JP" altLang="en-US" dirty="0"/>
              <a:t>が欠けているようです。</a:t>
            </a:r>
          </a:p>
          <a:p>
            <a:r>
              <a:rPr kumimoji="1" lang="ja-JP" altLang="en-US" dirty="0"/>
              <a:t>？</a:t>
            </a:r>
            <a:r>
              <a:rPr kumimoji="1" lang="en-US" altLang="ja-JP" dirty="0" err="1"/>
              <a:t>Jhon</a:t>
            </a:r>
            <a:r>
              <a:rPr kumimoji="1" lang="ja-JP" altLang="en-US" dirty="0"/>
              <a:t>は辞書を楽しんだ</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61</a:t>
            </a:fld>
            <a:endParaRPr kumimoji="1" lang="ja-JP" altLang="en-US"/>
          </a:p>
        </p:txBody>
      </p:sp>
    </p:spTree>
    <p:extLst>
      <p:ext uri="{BB962C8B-B14F-4D97-AF65-F5344CB8AC3E}">
        <p14:creationId xmlns:p14="http://schemas.microsoft.com/office/powerpoint/2010/main" val="3224155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TW" altLang="en-US" dirty="0"/>
              <a:t>選択的嗜好性</a:t>
            </a:r>
            <a:endParaRPr kumimoji="1" lang="en-US" altLang="zh-TW" dirty="0"/>
          </a:p>
          <a:p>
            <a:endParaRPr kumimoji="1" lang="ja-JP" altLang="en-US" dirty="0"/>
          </a:p>
          <a:p>
            <a:r>
              <a:rPr kumimoji="1" lang="ja-JP" altLang="en-US" dirty="0"/>
              <a:t>ほとんどの動詞は特定のタイプの引数を好む：選択的な好みまたは制限</a:t>
            </a:r>
          </a:p>
          <a:p>
            <a:r>
              <a:rPr kumimoji="1" lang="en-US" altLang="ja-JP" dirty="0"/>
              <a:t>eat</a:t>
            </a:r>
            <a:r>
              <a:rPr kumimoji="1" lang="ja-JP" altLang="en-US" dirty="0"/>
              <a:t>の目的語は食べ物である傾向があり、</a:t>
            </a:r>
            <a:r>
              <a:rPr kumimoji="1" lang="en-US" altLang="ja-JP" dirty="0"/>
              <a:t>think</a:t>
            </a:r>
            <a:r>
              <a:rPr kumimoji="1" lang="ja-JP" altLang="en-US" dirty="0"/>
              <a:t>の主語は人である傾向がある など。</a:t>
            </a:r>
          </a:p>
          <a:p>
            <a:r>
              <a:rPr kumimoji="1" lang="ja-JP" altLang="en-US" dirty="0"/>
              <a:t>メタファーを可能にするための </a:t>
            </a:r>
            <a:r>
              <a:rPr kumimoji="1" lang="en-US" altLang="ja-JP" dirty="0"/>
              <a:t>"</a:t>
            </a:r>
            <a:r>
              <a:rPr kumimoji="1" lang="ja-JP" altLang="en-US" dirty="0"/>
              <a:t>プリファレンス</a:t>
            </a:r>
            <a:r>
              <a:rPr kumimoji="1" lang="en-US" altLang="ja-JP" dirty="0"/>
              <a:t>"</a:t>
            </a:r>
          </a:p>
          <a:p>
            <a:r>
              <a:rPr kumimoji="1" lang="en-US" altLang="ja-JP" dirty="0"/>
              <a:t>Feat</a:t>
            </a:r>
            <a:r>
              <a:rPr kumimoji="1" lang="ja-JP" altLang="en-US" dirty="0"/>
              <a:t>は魂を食べる</a:t>
            </a:r>
          </a:p>
          <a:p>
            <a:r>
              <a:rPr kumimoji="1" lang="ja-JP" altLang="en-US" dirty="0"/>
              <a:t>なぜ、それは</a:t>
            </a:r>
            <a:r>
              <a:rPr kumimoji="1" lang="en-US" altLang="ja-JP" dirty="0"/>
              <a:t>NLP</a:t>
            </a:r>
            <a:r>
              <a:rPr kumimoji="1" lang="ja-JP" altLang="en-US" dirty="0"/>
              <a:t>にとって重要なのか</a:t>
            </a:r>
            <a:r>
              <a:rPr kumimoji="1" lang="en-US" altLang="ja-JP" dirty="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62</a:t>
            </a:fld>
            <a:endParaRPr kumimoji="1" lang="ja-JP" altLang="en-US"/>
          </a:p>
        </p:txBody>
      </p:sp>
    </p:spTree>
    <p:extLst>
      <p:ext uri="{BB962C8B-B14F-4D97-AF65-F5344CB8AC3E}">
        <p14:creationId xmlns:p14="http://schemas.microsoft.com/office/powerpoint/2010/main" val="1644855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なぜ重要か？</a:t>
            </a:r>
          </a:p>
          <a:p>
            <a:r>
              <a:rPr kumimoji="1" lang="ja-JP" altLang="en-US" dirty="0"/>
              <a:t>選択的制約から意味を推論するため</a:t>
            </a:r>
          </a:p>
          <a:p>
            <a:r>
              <a:rPr kumimoji="1" lang="ja-JP" altLang="en-US" dirty="0"/>
              <a:t>ドリアンという単語を知らない（語彙にない）とする</a:t>
            </a:r>
          </a:p>
          <a:p>
            <a:r>
              <a:rPr kumimoji="1" lang="ja-JP" altLang="en-US" dirty="0"/>
              <a:t>スーザンはとても新鮮なドリアンを食べた</a:t>
            </a:r>
          </a:p>
          <a:p>
            <a:r>
              <a:rPr kumimoji="1" lang="ja-JP" altLang="en-US" dirty="0"/>
              <a:t>ドリアンは食べ物の一種だと推測できる</a:t>
            </a:r>
          </a:p>
          <a:p>
            <a:r>
              <a:rPr kumimoji="1" lang="ja-JP" altLang="en-US" dirty="0"/>
              <a:t>文の解析の可能性をランク付け</a:t>
            </a:r>
          </a:p>
          <a:p>
            <a:r>
              <a:rPr kumimoji="1" lang="ja-JP" altLang="en-US" dirty="0"/>
              <a:t>動詞が「自然な引数」を持つ構文に高いスコアを与える</a:t>
            </a:r>
          </a:p>
        </p:txBody>
      </p:sp>
      <p:sp>
        <p:nvSpPr>
          <p:cNvPr id="4" name="スライド番号プレースホルダー 3"/>
          <p:cNvSpPr>
            <a:spLocks noGrp="1"/>
          </p:cNvSpPr>
          <p:nvPr>
            <p:ph type="sldNum" sz="quarter" idx="10"/>
          </p:nvPr>
        </p:nvSpPr>
        <p:spPr/>
        <p:txBody>
          <a:bodyPr/>
          <a:lstStyle/>
          <a:p>
            <a:fld id="{B955A716-7CAD-46C6-8549-70846B7820FF}" type="slidenum">
              <a:rPr kumimoji="1" lang="ja-JP" altLang="en-US" smtClean="0"/>
              <a:t>63</a:t>
            </a:fld>
            <a:endParaRPr kumimoji="1" lang="ja-JP" altLang="en-US"/>
          </a:p>
        </p:txBody>
      </p:sp>
    </p:spTree>
    <p:extLst>
      <p:ext uri="{BB962C8B-B14F-4D97-AF65-F5344CB8AC3E}">
        <p14:creationId xmlns:p14="http://schemas.microsoft.com/office/powerpoint/2010/main" val="35080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a:t>Slide 2 — </a:t>
            </a:r>
            <a:r>
              <a:rPr lang="ja-JP" altLang="en-US" b="1"/>
              <a:t>草創期 </a:t>
            </a:r>
            <a:r>
              <a:rPr lang="en-US" altLang="ja-JP" b="1"/>
              <a:t>(1960s–1970s) </a:t>
            </a:r>
            <a:r>
              <a:rPr lang="ja-JP" altLang="en-US" b="1"/>
              <a:t>記号主義と初期</a:t>
            </a:r>
            <a:r>
              <a:rPr lang="en-US" altLang="ja-JP" b="1"/>
              <a:t>NLP</a:t>
            </a:r>
          </a:p>
          <a:p>
            <a:r>
              <a:rPr lang="ja-JP" altLang="en-US" b="1"/>
              <a:t>記号的</a:t>
            </a:r>
            <a:r>
              <a:rPr lang="en-US" altLang="ja-JP" b="1"/>
              <a:t>NLP</a:t>
            </a:r>
            <a:r>
              <a:rPr lang="ja-JP" altLang="en-US"/>
              <a:t>：手書き文法・構文解析（</a:t>
            </a:r>
            <a:r>
              <a:rPr lang="en-US" altLang="ja-JP" b="1"/>
              <a:t>ATN</a:t>
            </a:r>
            <a:r>
              <a:rPr lang="en-US" altLang="ja-JP"/>
              <a:t>: Woods 1970</a:t>
            </a:r>
            <a:r>
              <a:rPr lang="ja-JP" altLang="en-US"/>
              <a:t>；</a:t>
            </a:r>
            <a:r>
              <a:rPr lang="en-US" altLang="ja-JP"/>
              <a:t>Earley(1970), CYK</a:t>
            </a:r>
            <a:r>
              <a:rPr lang="ja-JP" altLang="en-US"/>
              <a:t>）</a:t>
            </a:r>
          </a:p>
          <a:p>
            <a:r>
              <a:rPr lang="ja-JP" altLang="en-US" b="1"/>
              <a:t>意味論と知識表現</a:t>
            </a:r>
            <a:r>
              <a:rPr lang="ja-JP" altLang="en-US"/>
              <a:t>：</a:t>
            </a:r>
            <a:r>
              <a:rPr lang="en-US" altLang="ja-JP"/>
              <a:t>Fillmore </a:t>
            </a:r>
            <a:r>
              <a:rPr lang="en-US" altLang="ja-JP" b="1"/>
              <a:t>Case Grammar</a:t>
            </a:r>
            <a:r>
              <a:rPr lang="en-US" altLang="ja-JP"/>
              <a:t>(1968)</a:t>
            </a:r>
            <a:r>
              <a:rPr lang="ja-JP" altLang="en-US"/>
              <a:t>；</a:t>
            </a:r>
            <a:r>
              <a:rPr lang="en-US" altLang="ja-JP"/>
              <a:t>Minsky </a:t>
            </a:r>
            <a:r>
              <a:rPr lang="en-US" altLang="ja-JP" b="1"/>
              <a:t>Frames</a:t>
            </a:r>
            <a:r>
              <a:rPr lang="en-US" altLang="ja-JP"/>
              <a:t>(1974)</a:t>
            </a:r>
          </a:p>
          <a:p>
            <a:r>
              <a:rPr lang="ja-JP" altLang="en-US" b="1"/>
              <a:t>対話</a:t>
            </a:r>
            <a:r>
              <a:rPr lang="en-US" altLang="ja-JP" b="1"/>
              <a:t>/</a:t>
            </a:r>
            <a:r>
              <a:rPr lang="ja-JP" altLang="en-US" b="1"/>
              <a:t>理解デモ</a:t>
            </a:r>
            <a:r>
              <a:rPr lang="ja-JP" altLang="en-US"/>
              <a:t>：</a:t>
            </a:r>
            <a:r>
              <a:rPr lang="en-US" altLang="ja-JP" b="1"/>
              <a:t>ELIZA</a:t>
            </a:r>
            <a:r>
              <a:rPr lang="en-US" altLang="ja-JP"/>
              <a:t>(Weizenbaum 1966) </a:t>
            </a:r>
            <a:r>
              <a:rPr lang="ja-JP" altLang="en-US"/>
              <a:t>パターン照合；</a:t>
            </a:r>
            <a:r>
              <a:rPr lang="en-US" altLang="ja-JP" b="1"/>
              <a:t>SHRDLU</a:t>
            </a:r>
            <a:r>
              <a:rPr lang="en-US" altLang="ja-JP"/>
              <a:t>(Winograd 1970–72) </a:t>
            </a:r>
            <a:r>
              <a:rPr lang="ja-JP" altLang="en-US"/>
              <a:t>ブロック世界</a:t>
            </a:r>
          </a:p>
          <a:p>
            <a:r>
              <a:rPr lang="ja-JP" altLang="en-US" b="1"/>
              <a:t>論理とプログラミング</a:t>
            </a:r>
            <a:r>
              <a:rPr lang="ja-JP" altLang="en-US"/>
              <a:t>：</a:t>
            </a:r>
            <a:r>
              <a:rPr lang="en-US" altLang="ja-JP" b="1"/>
              <a:t>Prolog</a:t>
            </a:r>
            <a:r>
              <a:rPr lang="en-US" altLang="ja-JP"/>
              <a:t>(</a:t>
            </a:r>
            <a:r>
              <a:rPr lang="en-US" altLang="ja-JP" err="1"/>
              <a:t>Colmerauer</a:t>
            </a:r>
            <a:r>
              <a:rPr lang="en-US" altLang="ja-JP"/>
              <a:t> 1972)</a:t>
            </a:r>
            <a:r>
              <a:rPr lang="ja-JP" altLang="en-US"/>
              <a:t>；</a:t>
            </a:r>
            <a:r>
              <a:rPr lang="en-US" altLang="ja-JP" b="1"/>
              <a:t>LUNAR</a:t>
            </a:r>
            <a:r>
              <a:rPr lang="en-US" altLang="ja-JP"/>
              <a:t>(Woods 1973)</a:t>
            </a:r>
            <a:r>
              <a:rPr lang="ja-JP" altLang="en-US"/>
              <a:t>；</a:t>
            </a:r>
            <a:r>
              <a:rPr lang="en-US" altLang="ja-JP"/>
              <a:t>Pereira &amp; Warren </a:t>
            </a:r>
            <a:r>
              <a:rPr lang="en-US" altLang="ja-JP" b="1"/>
              <a:t>DCG</a:t>
            </a:r>
            <a:r>
              <a:rPr lang="en-US" altLang="ja-JP"/>
              <a:t>(1980, </a:t>
            </a:r>
            <a:r>
              <a:rPr lang="ja-JP" altLang="en-US"/>
              <a:t>発端は</a:t>
            </a:r>
            <a:r>
              <a:rPr lang="en-US" altLang="ja-JP"/>
              <a:t>70s)</a:t>
            </a:r>
          </a:p>
          <a:p>
            <a:r>
              <a:rPr lang="ja-JP" altLang="en-US" b="1"/>
              <a:t>確率</a:t>
            </a:r>
            <a:r>
              <a:rPr lang="en-US" altLang="ja-JP" b="1"/>
              <a:t>/</a:t>
            </a:r>
            <a:r>
              <a:rPr lang="ja-JP" altLang="en-US" b="1"/>
              <a:t>統計の萌芽</a:t>
            </a:r>
            <a:r>
              <a:rPr lang="ja-JP" altLang="en-US"/>
              <a:t>：</a:t>
            </a:r>
            <a:r>
              <a:rPr lang="en-US" altLang="ja-JP"/>
              <a:t>Mosteller &amp; Wallace (1964) </a:t>
            </a:r>
            <a:r>
              <a:rPr lang="ja-JP" altLang="en-US" b="1"/>
              <a:t>ベイズ著者識別</a:t>
            </a:r>
            <a:r>
              <a:rPr lang="ja-JP" altLang="en-US"/>
              <a:t>；初期</a:t>
            </a:r>
            <a:r>
              <a:rPr lang="en-US" altLang="ja-JP"/>
              <a:t>HMM</a:t>
            </a:r>
            <a:r>
              <a:rPr lang="ja-JP" altLang="en-US"/>
              <a:t>理論（</a:t>
            </a:r>
            <a:r>
              <a:rPr lang="en-US" altLang="ja-JP"/>
              <a:t>Baum 1960s</a:t>
            </a:r>
            <a:r>
              <a:rPr lang="ja-JP" altLang="en-US"/>
              <a:t>）</a:t>
            </a:r>
          </a:p>
          <a:p>
            <a:r>
              <a:rPr lang="ja-JP" altLang="en-US" b="1"/>
              <a:t>資金と批判</a:t>
            </a:r>
            <a:r>
              <a:rPr lang="ja-JP" altLang="en-US"/>
              <a:t>：</a:t>
            </a:r>
            <a:r>
              <a:rPr lang="en-US" altLang="ja-JP"/>
              <a:t>DARPA </a:t>
            </a:r>
            <a:r>
              <a:rPr lang="en-US" altLang="ja-JP" b="1"/>
              <a:t>Speech Understanding Research</a:t>
            </a:r>
            <a:r>
              <a:rPr lang="en-US" altLang="ja-JP"/>
              <a:t>(1971–)</a:t>
            </a:r>
            <a:r>
              <a:rPr lang="ja-JP" altLang="en-US"/>
              <a:t>／</a:t>
            </a:r>
            <a:r>
              <a:rPr lang="en-US" altLang="ja-JP" b="1"/>
              <a:t>Lighthill</a:t>
            </a:r>
            <a:r>
              <a:rPr lang="ja-JP" altLang="en-US" b="1"/>
              <a:t>報告</a:t>
            </a:r>
            <a:r>
              <a:rPr lang="en-US" altLang="ja-JP"/>
              <a:t>(1973) </a:t>
            </a:r>
            <a:r>
              <a:rPr lang="ja-JP" altLang="en-US"/>
              <a:t>で過剰期待を反省</a:t>
            </a:r>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14</a:t>
            </a:fld>
            <a:endParaRPr kumimoji="1" lang="ja-JP" altLang="en-US"/>
          </a:p>
        </p:txBody>
      </p:sp>
    </p:spTree>
    <p:extLst>
      <p:ext uri="{BB962C8B-B14F-4D97-AF65-F5344CB8AC3E}">
        <p14:creationId xmlns:p14="http://schemas.microsoft.com/office/powerpoint/2010/main" val="370568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a:t>Slide 3 — </a:t>
            </a:r>
            <a:r>
              <a:rPr lang="ja-JP" altLang="en-US" b="1"/>
              <a:t>「中世」</a:t>
            </a:r>
            <a:r>
              <a:rPr lang="en-US" altLang="ja-JP" b="1"/>
              <a:t>〜</a:t>
            </a:r>
            <a:r>
              <a:rPr lang="ja-JP" altLang="en-US" b="1"/>
              <a:t>転換期 </a:t>
            </a:r>
            <a:r>
              <a:rPr lang="en-US" altLang="ja-JP" b="1"/>
              <a:t>(1970s–1990s) </a:t>
            </a:r>
            <a:r>
              <a:rPr lang="ja-JP" altLang="en-US" b="1"/>
              <a:t>統計化への橋渡し</a:t>
            </a:r>
          </a:p>
          <a:p>
            <a:r>
              <a:rPr lang="en-US" altLang="ja-JP" b="1"/>
              <a:t>HMM</a:t>
            </a:r>
            <a:r>
              <a:rPr lang="ja-JP" altLang="en-US" b="1"/>
              <a:t>の確立と</a:t>
            </a:r>
            <a:r>
              <a:rPr lang="en-US" altLang="ja-JP" b="1"/>
              <a:t>ASR</a:t>
            </a:r>
            <a:r>
              <a:rPr lang="ja-JP" altLang="en-US"/>
              <a:t>：</a:t>
            </a:r>
            <a:r>
              <a:rPr lang="en-US" altLang="ja-JP"/>
              <a:t>Baker/Dragon</a:t>
            </a:r>
            <a:r>
              <a:rPr lang="ja-JP" altLang="en-US"/>
              <a:t>；</a:t>
            </a:r>
            <a:r>
              <a:rPr lang="en-US" altLang="ja-JP"/>
              <a:t>IBM Jelinek</a:t>
            </a:r>
            <a:r>
              <a:rPr lang="ja-JP" altLang="en-US"/>
              <a:t>；</a:t>
            </a:r>
            <a:r>
              <a:rPr lang="en-US" altLang="ja-JP" b="1"/>
              <a:t>Tangora</a:t>
            </a:r>
            <a:r>
              <a:rPr lang="en-US" altLang="ja-JP"/>
              <a:t>(1980s) </a:t>
            </a:r>
            <a:r>
              <a:rPr lang="ja-JP" altLang="en-US"/>
              <a:t>大語彙連続音声；</a:t>
            </a:r>
            <a:r>
              <a:rPr lang="en-US" altLang="ja-JP"/>
              <a:t>CMU </a:t>
            </a:r>
            <a:r>
              <a:rPr lang="en-US" altLang="ja-JP" b="1"/>
              <a:t>Harpy/Sphinx</a:t>
            </a:r>
            <a:endParaRPr lang="en-US" altLang="ja-JP"/>
          </a:p>
          <a:p>
            <a:r>
              <a:rPr lang="ja-JP" altLang="en-US" b="1"/>
              <a:t>形式意味論</a:t>
            </a:r>
            <a:r>
              <a:rPr lang="ja-JP" altLang="en-US"/>
              <a:t>：</a:t>
            </a:r>
            <a:r>
              <a:rPr lang="en-US" altLang="ja-JP" b="1"/>
              <a:t>Montague Grammar</a:t>
            </a:r>
            <a:r>
              <a:rPr lang="en-US" altLang="ja-JP"/>
              <a:t>(1970)</a:t>
            </a:r>
            <a:r>
              <a:rPr lang="ja-JP" altLang="en-US"/>
              <a:t>（作曲的意味論の厳密化）</a:t>
            </a:r>
          </a:p>
          <a:p>
            <a:r>
              <a:rPr lang="ja-JP" altLang="en-US" b="1"/>
              <a:t>談話・対話</a:t>
            </a:r>
            <a:r>
              <a:rPr lang="ja-JP" altLang="en-US"/>
              <a:t>：</a:t>
            </a:r>
            <a:r>
              <a:rPr lang="en-US" altLang="ja-JP"/>
              <a:t>Grosz &amp; Sidner (1986) </a:t>
            </a:r>
            <a:r>
              <a:rPr lang="ja-JP" altLang="en-US" b="1"/>
              <a:t>談話構造</a:t>
            </a:r>
            <a:r>
              <a:rPr lang="ja-JP" altLang="en-US"/>
              <a:t>；</a:t>
            </a:r>
            <a:r>
              <a:rPr lang="en-US" altLang="ja-JP"/>
              <a:t>Mann &amp; Thompson (1988) </a:t>
            </a:r>
            <a:r>
              <a:rPr lang="en-US" altLang="ja-JP" b="1"/>
              <a:t>RST</a:t>
            </a:r>
            <a:r>
              <a:rPr lang="ja-JP" altLang="en-US"/>
              <a:t>；</a:t>
            </a:r>
            <a:r>
              <a:rPr lang="en-US" altLang="ja-JP"/>
              <a:t>Grice (1975) </a:t>
            </a:r>
            <a:r>
              <a:rPr lang="ja-JP" altLang="en-US" b="1"/>
              <a:t>含意</a:t>
            </a:r>
            <a:endParaRPr lang="ja-JP" altLang="en-US"/>
          </a:p>
          <a:p>
            <a:r>
              <a:rPr lang="ja-JP" altLang="en-US" b="1"/>
              <a:t>知識</a:t>
            </a:r>
            <a:r>
              <a:rPr lang="en-US" altLang="ja-JP" b="1"/>
              <a:t>/</a:t>
            </a:r>
            <a:r>
              <a:rPr lang="ja-JP" altLang="en-US" b="1"/>
              <a:t>ストーリ理解</a:t>
            </a:r>
            <a:r>
              <a:rPr lang="ja-JP" altLang="en-US"/>
              <a:t>：</a:t>
            </a:r>
            <a:r>
              <a:rPr lang="en-US" altLang="ja-JP"/>
              <a:t>Schank </a:t>
            </a:r>
            <a:r>
              <a:rPr lang="en-US" altLang="ja-JP" b="1"/>
              <a:t>Conceptual Dependency</a:t>
            </a:r>
            <a:r>
              <a:rPr lang="en-US" altLang="ja-JP"/>
              <a:t>(1969)</a:t>
            </a:r>
            <a:r>
              <a:rPr lang="ja-JP" altLang="en-US"/>
              <a:t>／</a:t>
            </a:r>
            <a:r>
              <a:rPr lang="en-US" altLang="ja-JP" b="1"/>
              <a:t>Scripts</a:t>
            </a:r>
            <a:r>
              <a:rPr lang="en-US" altLang="ja-JP"/>
              <a:t>(1977)</a:t>
            </a:r>
            <a:r>
              <a:rPr lang="ja-JP" altLang="en-US"/>
              <a:t>；</a:t>
            </a:r>
            <a:r>
              <a:rPr lang="en-US" altLang="ja-JP"/>
              <a:t>MARGIE/SAM</a:t>
            </a:r>
          </a:p>
          <a:p>
            <a:r>
              <a:rPr lang="ja-JP" altLang="en-US" b="1"/>
              <a:t>資源と評価</a:t>
            </a:r>
            <a:r>
              <a:rPr lang="ja-JP" altLang="en-US"/>
              <a:t>：</a:t>
            </a:r>
            <a:r>
              <a:rPr lang="en-US" altLang="ja-JP" b="1"/>
              <a:t>Penn Treebank</a:t>
            </a:r>
            <a:r>
              <a:rPr lang="en-US" altLang="ja-JP"/>
              <a:t>(Marcus 1993)</a:t>
            </a:r>
            <a:r>
              <a:rPr lang="ja-JP" altLang="en-US"/>
              <a:t>；</a:t>
            </a:r>
            <a:r>
              <a:rPr lang="en-US" altLang="ja-JP" b="1"/>
              <a:t>WordNet</a:t>
            </a:r>
            <a:r>
              <a:rPr lang="en-US" altLang="ja-JP"/>
              <a:t>(Miller 1995)</a:t>
            </a:r>
            <a:r>
              <a:rPr lang="ja-JP" altLang="en-US"/>
              <a:t>；</a:t>
            </a:r>
            <a:r>
              <a:rPr lang="en-US" altLang="ja-JP"/>
              <a:t>MUC</a:t>
            </a:r>
            <a:r>
              <a:rPr lang="ja-JP" altLang="en-US"/>
              <a:t>（情報抽出）・</a:t>
            </a:r>
            <a:r>
              <a:rPr lang="en-US" altLang="ja-JP"/>
              <a:t>TREC</a:t>
            </a:r>
            <a:r>
              <a:rPr lang="ja-JP" altLang="en-US"/>
              <a:t>（</a:t>
            </a:r>
            <a:r>
              <a:rPr lang="en-US" altLang="ja-JP"/>
              <a:t>QA</a:t>
            </a:r>
            <a:r>
              <a:rPr lang="ja-JP" altLang="en-US"/>
              <a:t>）</a:t>
            </a:r>
          </a:p>
          <a:p>
            <a:r>
              <a:rPr lang="ja-JP" altLang="en-US" b="1"/>
              <a:t>流れの変化</a:t>
            </a:r>
            <a:r>
              <a:rPr lang="ja-JP" altLang="en-US"/>
              <a:t>：ルール→</a:t>
            </a:r>
            <a:r>
              <a:rPr lang="ja-JP" altLang="en-US" b="1"/>
              <a:t>データ駆動</a:t>
            </a:r>
            <a:r>
              <a:rPr lang="ja-JP" altLang="en-US"/>
              <a:t>へのシフトが本格化（統計解析・学習器の台頭）</a:t>
            </a:r>
          </a:p>
        </p:txBody>
      </p:sp>
      <p:sp>
        <p:nvSpPr>
          <p:cNvPr id="4" name="スライド番号プレースホルダー 3"/>
          <p:cNvSpPr>
            <a:spLocks noGrp="1"/>
          </p:cNvSpPr>
          <p:nvPr>
            <p:ph type="sldNum" sz="quarter" idx="10"/>
          </p:nvPr>
        </p:nvSpPr>
        <p:spPr/>
        <p:txBody>
          <a:bodyPr/>
          <a:lstStyle/>
          <a:p>
            <a:fld id="{66C46F83-03EB-4ED1-A8CA-9758ED7DD645}" type="slidenum">
              <a:rPr kumimoji="1" lang="ja-JP" altLang="en-US" smtClean="0"/>
              <a:t>15</a:t>
            </a:fld>
            <a:endParaRPr kumimoji="1" lang="ja-JP" altLang="en-US"/>
          </a:p>
        </p:txBody>
      </p:sp>
    </p:spTree>
    <p:extLst>
      <p:ext uri="{BB962C8B-B14F-4D97-AF65-F5344CB8AC3E}">
        <p14:creationId xmlns:p14="http://schemas.microsoft.com/office/powerpoint/2010/main" val="312284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6DB69-6227-B026-2244-F2190B56CA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082178-2245-3105-B663-D408C65535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7B82CA-0B71-BBEB-45D5-3D04A606F8F1}"/>
              </a:ext>
            </a:extLst>
          </p:cNvPr>
          <p:cNvSpPr>
            <a:spLocks noGrp="1"/>
          </p:cNvSpPr>
          <p:nvPr>
            <p:ph type="body" idx="1"/>
          </p:nvPr>
        </p:nvSpPr>
        <p:spPr/>
        <p:txBody>
          <a:bodyPr/>
          <a:lstStyle/>
          <a:p>
            <a:r>
              <a:rPr lang="en-US" altLang="ja-JP" b="1"/>
              <a:t>Slide 4 — </a:t>
            </a:r>
            <a:r>
              <a:rPr lang="ja-JP" altLang="en-US" b="1"/>
              <a:t>統計的革命 </a:t>
            </a:r>
            <a:r>
              <a:rPr lang="en-US" altLang="ja-JP" b="1"/>
              <a:t>(1990s–2000s) </a:t>
            </a:r>
            <a:r>
              <a:rPr lang="ja-JP" altLang="en-US" b="1"/>
              <a:t>機械学習</a:t>
            </a:r>
            <a:r>
              <a:rPr lang="en-US" altLang="ja-JP" b="1"/>
              <a:t>NLP</a:t>
            </a:r>
            <a:r>
              <a:rPr lang="ja-JP" altLang="en-US" b="1"/>
              <a:t>の確立</a:t>
            </a:r>
          </a:p>
          <a:p>
            <a:r>
              <a:rPr lang="ja-JP" altLang="en-US" b="1"/>
              <a:t>コーパス</a:t>
            </a:r>
            <a:r>
              <a:rPr lang="en-US" altLang="ja-JP" b="1"/>
              <a:t>×</a:t>
            </a:r>
            <a:r>
              <a:rPr lang="ja-JP" altLang="en-US" b="1"/>
              <a:t>計算資源</a:t>
            </a:r>
            <a:r>
              <a:rPr lang="ja-JP" altLang="en-US"/>
              <a:t>：大規模テキスト＋計算力で</a:t>
            </a:r>
            <a:r>
              <a:rPr lang="ja-JP" altLang="en-US" b="1"/>
              <a:t>データ駆動</a:t>
            </a:r>
            <a:r>
              <a:rPr lang="ja-JP" altLang="en-US"/>
              <a:t>が主流に</a:t>
            </a:r>
          </a:p>
          <a:p>
            <a:r>
              <a:rPr lang="en-US" altLang="ja-JP" b="1"/>
              <a:t>n-gram</a:t>
            </a:r>
            <a:r>
              <a:rPr lang="ja-JP" altLang="en-US" b="1"/>
              <a:t>言語モデル</a:t>
            </a:r>
            <a:r>
              <a:rPr lang="ja-JP" altLang="en-US"/>
              <a:t>：</a:t>
            </a:r>
            <a:r>
              <a:rPr lang="en-US" altLang="ja-JP"/>
              <a:t>Katz </a:t>
            </a:r>
            <a:r>
              <a:rPr lang="en-US" altLang="ja-JP" b="1"/>
              <a:t>back-off</a:t>
            </a:r>
            <a:r>
              <a:rPr lang="ja-JP" altLang="en-US"/>
              <a:t>／</a:t>
            </a:r>
            <a:r>
              <a:rPr lang="en-US" altLang="ja-JP"/>
              <a:t>Kneser–Ney</a:t>
            </a:r>
            <a:r>
              <a:rPr lang="ja-JP" altLang="en-US"/>
              <a:t>平滑化 → </a:t>
            </a:r>
            <a:r>
              <a:rPr lang="en-US" altLang="ja-JP"/>
              <a:t>ASR/IME/</a:t>
            </a:r>
            <a:r>
              <a:rPr lang="ja-JP" altLang="en-US"/>
              <a:t>補完の標準</a:t>
            </a:r>
          </a:p>
          <a:p>
            <a:r>
              <a:rPr lang="ja-JP" altLang="en-US" b="1"/>
              <a:t>系列ラベリング</a:t>
            </a:r>
            <a:r>
              <a:rPr lang="ja-JP" altLang="en-US"/>
              <a:t>：</a:t>
            </a:r>
            <a:r>
              <a:rPr lang="en-US" altLang="ja-JP"/>
              <a:t>HMM POS/NER</a:t>
            </a:r>
            <a:r>
              <a:rPr lang="ja-JP" altLang="en-US"/>
              <a:t>；</a:t>
            </a:r>
            <a:r>
              <a:rPr lang="en-US" altLang="ja-JP" b="1"/>
              <a:t>Brill Tagger</a:t>
            </a:r>
            <a:r>
              <a:rPr lang="en-US" altLang="ja-JP"/>
              <a:t>(1992)</a:t>
            </a:r>
            <a:r>
              <a:rPr lang="ja-JP" altLang="en-US"/>
              <a:t>；</a:t>
            </a:r>
            <a:r>
              <a:rPr lang="en-US" altLang="ja-JP" b="1"/>
              <a:t>MEMM</a:t>
            </a:r>
            <a:r>
              <a:rPr lang="en-US" altLang="ja-JP"/>
              <a:t>(McCallum 2000)</a:t>
            </a:r>
            <a:r>
              <a:rPr lang="ja-JP" altLang="en-US"/>
              <a:t>；</a:t>
            </a:r>
            <a:r>
              <a:rPr lang="en-US" altLang="ja-JP" b="1"/>
              <a:t>CRF</a:t>
            </a:r>
            <a:r>
              <a:rPr lang="en-US" altLang="ja-JP"/>
              <a:t>(Lafferty 2001)</a:t>
            </a:r>
          </a:p>
          <a:p>
            <a:r>
              <a:rPr lang="ja-JP" altLang="en-US" b="1"/>
              <a:t>分類と解析</a:t>
            </a:r>
            <a:r>
              <a:rPr lang="ja-JP" altLang="en-US"/>
              <a:t>：</a:t>
            </a:r>
            <a:r>
              <a:rPr lang="en-US" altLang="ja-JP" b="1" err="1"/>
              <a:t>MaxEnt</a:t>
            </a:r>
            <a:r>
              <a:rPr lang="en-US" altLang="ja-JP"/>
              <a:t>(Berger 1996)</a:t>
            </a:r>
            <a:r>
              <a:rPr lang="ja-JP" altLang="en-US"/>
              <a:t>；</a:t>
            </a:r>
            <a:r>
              <a:rPr lang="en-US" altLang="ja-JP" b="1"/>
              <a:t>SVM</a:t>
            </a:r>
            <a:r>
              <a:rPr lang="ja-JP" altLang="en-US"/>
              <a:t>文書分類 </a:t>
            </a:r>
            <a:r>
              <a:rPr lang="en-US" altLang="ja-JP"/>
              <a:t>(Joachims 1998)</a:t>
            </a:r>
            <a:r>
              <a:rPr lang="ja-JP" altLang="en-US"/>
              <a:t>；</a:t>
            </a:r>
            <a:r>
              <a:rPr lang="en-US" altLang="ja-JP" b="1"/>
              <a:t>Collins/</a:t>
            </a:r>
            <a:r>
              <a:rPr lang="en-US" altLang="ja-JP" b="1" err="1"/>
              <a:t>Charniak</a:t>
            </a:r>
            <a:r>
              <a:rPr lang="en-US" altLang="ja-JP"/>
              <a:t> </a:t>
            </a:r>
            <a:r>
              <a:rPr lang="ja-JP" altLang="en-US"/>
              <a:t>統計的構文解析</a:t>
            </a:r>
          </a:p>
          <a:p>
            <a:r>
              <a:rPr lang="ja-JP" altLang="en-US" b="1"/>
              <a:t>機械翻訳</a:t>
            </a:r>
            <a:r>
              <a:rPr lang="ja-JP" altLang="en-US"/>
              <a:t>：</a:t>
            </a:r>
            <a:r>
              <a:rPr lang="en-US" altLang="ja-JP"/>
              <a:t>IBM </a:t>
            </a:r>
            <a:r>
              <a:rPr lang="ja-JP" altLang="en-US" b="1"/>
              <a:t>統計的</a:t>
            </a:r>
            <a:r>
              <a:rPr lang="en-US" altLang="ja-JP" b="1"/>
              <a:t>MT</a:t>
            </a:r>
            <a:r>
              <a:rPr lang="ja-JP" altLang="en-US"/>
              <a:t>（</a:t>
            </a:r>
            <a:r>
              <a:rPr lang="en-US" altLang="ja-JP"/>
              <a:t>Brown et al. 1993</a:t>
            </a:r>
            <a:r>
              <a:rPr lang="ja-JP" altLang="en-US"/>
              <a:t>）→ </a:t>
            </a:r>
            <a:r>
              <a:rPr lang="en-US" altLang="ja-JP" b="1"/>
              <a:t>BLEU</a:t>
            </a:r>
            <a:r>
              <a:rPr lang="en-US" altLang="ja-JP"/>
              <a:t>(</a:t>
            </a:r>
            <a:r>
              <a:rPr lang="en-US" altLang="ja-JP" err="1"/>
              <a:t>Papineni</a:t>
            </a:r>
            <a:r>
              <a:rPr lang="en-US" altLang="ja-JP"/>
              <a:t> 2002)</a:t>
            </a:r>
            <a:r>
              <a:rPr lang="ja-JP" altLang="en-US"/>
              <a:t>で評価確立；</a:t>
            </a:r>
            <a:r>
              <a:rPr lang="en-US" altLang="ja-JP"/>
              <a:t>Google </a:t>
            </a:r>
            <a:r>
              <a:rPr lang="en-US" altLang="ja-JP" b="1"/>
              <a:t>SMT</a:t>
            </a:r>
            <a:r>
              <a:rPr lang="ja-JP" altLang="en-US"/>
              <a:t>運用</a:t>
            </a:r>
            <a:r>
              <a:rPr lang="en-US" altLang="ja-JP"/>
              <a:t>(2006〜)</a:t>
            </a:r>
          </a:p>
          <a:p>
            <a:r>
              <a:rPr lang="ja-JP" altLang="en-US" b="1"/>
              <a:t>応用</a:t>
            </a:r>
            <a:r>
              <a:rPr lang="en-US" altLang="ja-JP" b="1"/>
              <a:t>/</a:t>
            </a:r>
            <a:r>
              <a:rPr lang="ja-JP" altLang="en-US" b="1"/>
              <a:t>製品</a:t>
            </a:r>
            <a:r>
              <a:rPr lang="ja-JP" altLang="en-US"/>
              <a:t>：</a:t>
            </a:r>
            <a:r>
              <a:rPr lang="en-US" altLang="ja-JP" b="1"/>
              <a:t>Dragon NaturallySpeaking</a:t>
            </a:r>
            <a:r>
              <a:rPr lang="en-US" altLang="ja-JP"/>
              <a:t>(1997) </a:t>
            </a:r>
            <a:r>
              <a:rPr lang="ja-JP" altLang="en-US"/>
              <a:t>音声入力；スパムフィルタ／</a:t>
            </a:r>
            <a:r>
              <a:rPr lang="en-US" altLang="ja-JP"/>
              <a:t>Web</a:t>
            </a:r>
            <a:r>
              <a:rPr lang="ja-JP" altLang="en-US"/>
              <a:t>検索クエリ理解の実用化</a:t>
            </a:r>
          </a:p>
        </p:txBody>
      </p:sp>
      <p:sp>
        <p:nvSpPr>
          <p:cNvPr id="4" name="スライド番号プレースホルダー 3">
            <a:extLst>
              <a:ext uri="{FF2B5EF4-FFF2-40B4-BE49-F238E27FC236}">
                <a16:creationId xmlns:a16="http://schemas.microsoft.com/office/drawing/2014/main" id="{6690E9C9-216B-4D9F-8916-3E24BDD36F0C}"/>
              </a:ext>
            </a:extLst>
          </p:cNvPr>
          <p:cNvSpPr>
            <a:spLocks noGrp="1"/>
          </p:cNvSpPr>
          <p:nvPr>
            <p:ph type="sldNum" sz="quarter" idx="10"/>
          </p:nvPr>
        </p:nvSpPr>
        <p:spPr/>
        <p:txBody>
          <a:bodyPr/>
          <a:lstStyle/>
          <a:p>
            <a:fld id="{66C46F83-03EB-4ED1-A8CA-9758ED7DD645}" type="slidenum">
              <a:rPr kumimoji="1" lang="ja-JP" altLang="en-US" smtClean="0"/>
              <a:t>16</a:t>
            </a:fld>
            <a:endParaRPr kumimoji="1" lang="ja-JP" altLang="en-US"/>
          </a:p>
        </p:txBody>
      </p:sp>
    </p:spTree>
    <p:extLst>
      <p:ext uri="{BB962C8B-B14F-4D97-AF65-F5344CB8AC3E}">
        <p14:creationId xmlns:p14="http://schemas.microsoft.com/office/powerpoint/2010/main" val="3993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a:t>Slide 5 — </a:t>
            </a:r>
            <a:r>
              <a:rPr lang="ja-JP" altLang="en-US" b="1"/>
              <a:t>分散表現とニューラル </a:t>
            </a:r>
            <a:r>
              <a:rPr lang="en-US" altLang="ja-JP" b="1"/>
              <a:t>(2010s– ) ※</a:t>
            </a:r>
            <a:r>
              <a:rPr lang="ja-JP" altLang="en-US" b="1"/>
              <a:t>本講は</a:t>
            </a:r>
            <a:r>
              <a:rPr lang="en-US" altLang="ja-JP" b="1"/>
              <a:t>Transformer</a:t>
            </a:r>
            <a:r>
              <a:rPr lang="ja-JP" altLang="en-US" b="1"/>
              <a:t>前まで</a:t>
            </a:r>
          </a:p>
          <a:p>
            <a:r>
              <a:rPr lang="ja-JP" altLang="en-US" b="1"/>
              <a:t>単語埋め込み</a:t>
            </a:r>
            <a:r>
              <a:rPr lang="ja-JP" altLang="en-US"/>
              <a:t>：</a:t>
            </a:r>
            <a:r>
              <a:rPr lang="en-US" altLang="ja-JP" b="1"/>
              <a:t>Word2Vec</a:t>
            </a:r>
            <a:r>
              <a:rPr lang="en-US" altLang="ja-JP"/>
              <a:t>(</a:t>
            </a:r>
            <a:r>
              <a:rPr lang="en-US" altLang="ja-JP" err="1"/>
              <a:t>Mikolov</a:t>
            </a:r>
            <a:r>
              <a:rPr lang="en-US" altLang="ja-JP"/>
              <a:t> 2013)</a:t>
            </a:r>
            <a:r>
              <a:rPr lang="ja-JP" altLang="en-US"/>
              <a:t>／</a:t>
            </a:r>
            <a:r>
              <a:rPr lang="en-US" altLang="ja-JP" b="1" err="1"/>
              <a:t>GloVe</a:t>
            </a:r>
            <a:r>
              <a:rPr lang="en-US" altLang="ja-JP"/>
              <a:t>(2014)</a:t>
            </a:r>
            <a:r>
              <a:rPr lang="ja-JP" altLang="en-US"/>
              <a:t>／</a:t>
            </a:r>
            <a:r>
              <a:rPr lang="en-US" altLang="ja-JP" b="1" err="1"/>
              <a:t>fastText</a:t>
            </a:r>
            <a:r>
              <a:rPr lang="en-US" altLang="ja-JP"/>
              <a:t>(2017)</a:t>
            </a:r>
            <a:r>
              <a:rPr lang="ja-JP" altLang="en-US"/>
              <a:t>；</a:t>
            </a:r>
            <a:r>
              <a:rPr lang="en-US" altLang="ja-JP" b="1"/>
              <a:t>Doc2Vec</a:t>
            </a:r>
            <a:r>
              <a:rPr lang="en-US" altLang="ja-JP"/>
              <a:t>(2014)</a:t>
            </a:r>
          </a:p>
          <a:p>
            <a:r>
              <a:rPr lang="ja-JP" altLang="en-US" b="1"/>
              <a:t>ニューラル</a:t>
            </a:r>
            <a:r>
              <a:rPr lang="en-US" altLang="ja-JP" b="1"/>
              <a:t>LM</a:t>
            </a:r>
            <a:r>
              <a:rPr lang="ja-JP" altLang="en-US"/>
              <a:t>：</a:t>
            </a:r>
            <a:r>
              <a:rPr lang="en-US" altLang="ja-JP"/>
              <a:t>Bengio (2003)→</a:t>
            </a:r>
            <a:r>
              <a:rPr lang="en-US" altLang="ja-JP" err="1"/>
              <a:t>Mikolov</a:t>
            </a:r>
            <a:r>
              <a:rPr lang="en-US" altLang="ja-JP"/>
              <a:t> (2010) </a:t>
            </a:r>
            <a:r>
              <a:rPr lang="en-US" altLang="ja-JP" b="1"/>
              <a:t>RNNLM</a:t>
            </a:r>
            <a:r>
              <a:rPr lang="ja-JP" altLang="en-US"/>
              <a:t>で実用域に</a:t>
            </a:r>
          </a:p>
          <a:p>
            <a:r>
              <a:rPr lang="ja-JP" altLang="en-US" b="1"/>
              <a:t>系列モデル</a:t>
            </a:r>
            <a:r>
              <a:rPr lang="ja-JP" altLang="en-US"/>
              <a:t>：</a:t>
            </a:r>
            <a:r>
              <a:rPr lang="en-US" altLang="ja-JP" b="1"/>
              <a:t>LSTM</a:t>
            </a:r>
            <a:r>
              <a:rPr lang="en-US" altLang="ja-JP"/>
              <a:t>(Hochreiter &amp; </a:t>
            </a:r>
            <a:r>
              <a:rPr lang="en-US" altLang="ja-JP" err="1"/>
              <a:t>Schmidhuber</a:t>
            </a:r>
            <a:r>
              <a:rPr lang="en-US" altLang="ja-JP"/>
              <a:t> 1997) </a:t>
            </a:r>
            <a:r>
              <a:rPr lang="ja-JP" altLang="en-US"/>
              <a:t>再評価／</a:t>
            </a:r>
            <a:r>
              <a:rPr lang="en-US" altLang="ja-JP" b="1"/>
              <a:t>GRU</a:t>
            </a:r>
            <a:r>
              <a:rPr lang="en-US" altLang="ja-JP"/>
              <a:t>(Cho 2014)</a:t>
            </a:r>
            <a:r>
              <a:rPr lang="ja-JP" altLang="en-US"/>
              <a:t>；長距離依存の改善</a:t>
            </a:r>
          </a:p>
          <a:p>
            <a:r>
              <a:rPr lang="ja-JP" altLang="en-US" b="1"/>
              <a:t>エンコーダ</a:t>
            </a:r>
            <a:r>
              <a:rPr lang="en-US" altLang="ja-JP" b="1"/>
              <a:t>–</a:t>
            </a:r>
            <a:r>
              <a:rPr lang="ja-JP" altLang="en-US" b="1"/>
              <a:t>デコーダ</a:t>
            </a:r>
            <a:r>
              <a:rPr lang="ja-JP" altLang="en-US"/>
              <a:t>：</a:t>
            </a:r>
            <a:r>
              <a:rPr lang="en-US" altLang="ja-JP" b="1"/>
              <a:t>Seq2Seq</a:t>
            </a:r>
            <a:r>
              <a:rPr lang="en-US" altLang="ja-JP"/>
              <a:t>(</a:t>
            </a:r>
            <a:r>
              <a:rPr lang="en-US" altLang="ja-JP" err="1"/>
              <a:t>Sutskever</a:t>
            </a:r>
            <a:r>
              <a:rPr lang="en-US" altLang="ja-JP"/>
              <a:t> 2014) </a:t>
            </a:r>
            <a:r>
              <a:rPr lang="ja-JP" altLang="en-US"/>
              <a:t>で翻訳</a:t>
            </a:r>
            <a:r>
              <a:rPr lang="en-US" altLang="ja-JP"/>
              <a:t>/</a:t>
            </a:r>
            <a:r>
              <a:rPr lang="ja-JP" altLang="en-US"/>
              <a:t>要約の枠組み確立</a:t>
            </a:r>
          </a:p>
          <a:p>
            <a:r>
              <a:rPr lang="ja-JP" altLang="en-US" b="1"/>
              <a:t>（必要なら）アテンション導入</a:t>
            </a:r>
            <a:r>
              <a:rPr lang="ja-JP" altLang="en-US"/>
              <a:t>：</a:t>
            </a:r>
            <a:r>
              <a:rPr lang="en-US" altLang="ja-JP" b="1" err="1"/>
              <a:t>Bahdanau</a:t>
            </a:r>
            <a:r>
              <a:rPr lang="en-US" altLang="ja-JP"/>
              <a:t>(2015) — </a:t>
            </a:r>
            <a:r>
              <a:rPr lang="ja-JP" altLang="en-US"/>
              <a:t>長文での情報ボトルネック解消（</a:t>
            </a:r>
            <a:r>
              <a:rPr lang="en-US" altLang="ja-JP"/>
              <a:t>※Transformer</a:t>
            </a:r>
            <a:r>
              <a:rPr lang="ja-JP" altLang="en-US"/>
              <a:t>は別講義）</a:t>
            </a:r>
          </a:p>
          <a:p>
            <a:r>
              <a:rPr lang="ja-JP" altLang="en-US" b="1"/>
              <a:t>プロダクト</a:t>
            </a:r>
            <a:r>
              <a:rPr lang="en-US" altLang="ja-JP" b="1"/>
              <a:t>/</a:t>
            </a:r>
            <a:r>
              <a:rPr lang="ja-JP" altLang="en-US" b="1"/>
              <a:t>応用</a:t>
            </a:r>
            <a:r>
              <a:rPr lang="ja-JP" altLang="en-US"/>
              <a:t>：</a:t>
            </a:r>
            <a:r>
              <a:rPr lang="en-US" altLang="ja-JP"/>
              <a:t>Google </a:t>
            </a:r>
            <a:r>
              <a:rPr lang="en-US" altLang="ja-JP" b="1"/>
              <a:t>NMT</a:t>
            </a:r>
            <a:r>
              <a:rPr lang="en-US" altLang="ja-JP"/>
              <a:t>(2016) </a:t>
            </a:r>
            <a:r>
              <a:rPr lang="ja-JP" altLang="en-US"/>
              <a:t>運用開始；</a:t>
            </a:r>
            <a:r>
              <a:rPr lang="en-US" altLang="ja-JP" b="1"/>
              <a:t>Siri/Alexa/Cortana</a:t>
            </a:r>
            <a:r>
              <a:rPr lang="en-US" altLang="ja-JP"/>
              <a:t>(2011–) </a:t>
            </a:r>
            <a:r>
              <a:rPr lang="ja-JP" altLang="en-US"/>
              <a:t>音声対話；</a:t>
            </a:r>
            <a:r>
              <a:rPr lang="en-US" altLang="ja-JP"/>
              <a:t>IBM </a:t>
            </a:r>
            <a:r>
              <a:rPr lang="en-US" altLang="ja-JP" b="1"/>
              <a:t>Watson</a:t>
            </a:r>
            <a:r>
              <a:rPr lang="en-US" altLang="ja-JP"/>
              <a:t>(2011) Jeopardy!</a:t>
            </a:r>
          </a:p>
          <a:p>
            <a:r>
              <a:rPr lang="ja-JP" altLang="en-US" b="1"/>
              <a:t>論点</a:t>
            </a:r>
            <a:r>
              <a:rPr lang="ja-JP" altLang="en-US"/>
              <a:t>：性能とスケール／</a:t>
            </a:r>
            <a:r>
              <a:rPr lang="ja-JP" altLang="en-US" b="1"/>
              <a:t>バイアス</a:t>
            </a:r>
            <a:r>
              <a:rPr lang="en-US" altLang="ja-JP"/>
              <a:t>(Caliskan 2017)</a:t>
            </a:r>
            <a:r>
              <a:rPr lang="ja-JP" altLang="en-US"/>
              <a:t>／</a:t>
            </a:r>
            <a:r>
              <a:rPr lang="ja-JP" altLang="en-US" b="1"/>
              <a:t>説明性</a:t>
            </a:r>
            <a:r>
              <a:rPr lang="ja-JP" altLang="en-US"/>
              <a:t>と持続可能性</a:t>
            </a:r>
          </a:p>
          <a:p>
            <a:endParaRPr kumimoji="1" lang="ja-JP" altLang="en-US"/>
          </a:p>
        </p:txBody>
      </p:sp>
      <p:sp>
        <p:nvSpPr>
          <p:cNvPr id="4" name="スライド番号プレースホルダー 3"/>
          <p:cNvSpPr>
            <a:spLocks noGrp="1"/>
          </p:cNvSpPr>
          <p:nvPr>
            <p:ph type="sldNum" sz="quarter" idx="5"/>
          </p:nvPr>
        </p:nvSpPr>
        <p:spPr/>
        <p:txBody>
          <a:bodyPr/>
          <a:lstStyle/>
          <a:p>
            <a:fld id="{F5C51677-49A0-4584-A4EA-747DC4895CD4}" type="slidenum">
              <a:rPr kumimoji="1" lang="ja-JP" altLang="en-US" smtClean="0"/>
              <a:t>17</a:t>
            </a:fld>
            <a:endParaRPr kumimoji="1" lang="ja-JP" altLang="en-US"/>
          </a:p>
        </p:txBody>
      </p:sp>
    </p:spTree>
    <p:extLst>
      <p:ext uri="{BB962C8B-B14F-4D97-AF65-F5344CB8AC3E}">
        <p14:creationId xmlns:p14="http://schemas.microsoft.com/office/powerpoint/2010/main" val="121041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意味を持ち、話したり書いたりすることができる言語の単一単位。</a:t>
            </a:r>
          </a:p>
          <a:p>
            <a:r>
              <a:rPr kumimoji="1" lang="ja-JP" altLang="en-US" dirty="0"/>
              <a:t>エッセイの長さは</a:t>
            </a:r>
            <a:r>
              <a:rPr kumimoji="1" lang="en-US" altLang="ja-JP" dirty="0"/>
              <a:t>2,000</a:t>
            </a:r>
            <a:r>
              <a:rPr kumimoji="1" lang="ja-JP" altLang="en-US" dirty="0"/>
              <a:t>ワード以下とする。</a:t>
            </a:r>
          </a:p>
          <a:p>
            <a:r>
              <a:rPr kumimoji="1" lang="ja-JP" altLang="en-US" dirty="0"/>
              <a:t>スペルが難しい単語があります。</a:t>
            </a:r>
          </a:p>
          <a:p>
            <a:r>
              <a:rPr kumimoji="1" lang="ja-JP" altLang="en-US" dirty="0"/>
              <a:t>フランス語でビキニは何と言いますか？</a:t>
            </a:r>
          </a:p>
          <a:p>
            <a:r>
              <a:rPr kumimoji="1" lang="ja-JP" altLang="en-US" dirty="0"/>
              <a:t>言いたいことを表現するのにぴったりな言葉を見つけるのが難しいこともあります。</a:t>
            </a:r>
          </a:p>
          <a:p>
            <a:r>
              <a:rPr kumimoji="1" lang="ja-JP" altLang="en-US" dirty="0"/>
              <a:t>単語には、個々の「意味的」情報（語彙的単語）があります。</a:t>
            </a:r>
          </a:p>
          <a:p>
            <a:r>
              <a:rPr kumimoji="1" lang="ja-JP" altLang="en-US" dirty="0"/>
              <a:t>単語には「単語クラス」＝品詞がある</a:t>
            </a:r>
          </a:p>
          <a:p>
            <a:r>
              <a:rPr kumimoji="1" lang="ja-JP" altLang="en-US" dirty="0"/>
              <a:t>名詞、動詞、形容詞などの文法的なグループの一つで、単語はその用途によって分けられます。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A01F954-F6DB-4D0A-84DA-94CB56A371B3}" type="slidenum">
              <a:rPr kumimoji="1" lang="ja-JP" altLang="en-US" smtClean="0"/>
              <a:t>28</a:t>
            </a:fld>
            <a:endParaRPr kumimoji="1" lang="ja-JP" altLang="en-US"/>
          </a:p>
        </p:txBody>
      </p:sp>
    </p:spTree>
    <p:extLst>
      <p:ext uri="{BB962C8B-B14F-4D97-AF65-F5344CB8AC3E}">
        <p14:creationId xmlns:p14="http://schemas.microsoft.com/office/powerpoint/2010/main" val="384320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AEB53-AE4D-342A-69B1-F5DF89774E8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030DDD3-35E7-33E6-D234-6B5E967BC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D115675-3437-7196-9CDD-99B56A908B0E}"/>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C5064518-6410-73AD-1BE3-6DBB4A0CA9C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76D91E-958E-0DB0-F07D-2AC6F47CEE86}"/>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403375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13CAF9-41E4-C4EA-DE0B-F0DC3ADB973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8B92F65-4EB4-902B-B638-1E1B3128915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3A2E2D-7B95-2F62-E679-9DF6FF5B1A95}"/>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DF305555-942F-0B42-5BC0-21FFE4DBBD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E44586-4336-D278-A661-4369FE07F177}"/>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3871046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EF0CAC5-EF31-F7A6-E818-101B4E847E7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3F8FF8-7F22-5E21-C61D-78A0BD4F208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839788-40B0-B265-61B3-E1ACBC1B0038}"/>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D2C04ADA-92A2-4242-0782-C3BA4AD1A7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CC8E59-E9D1-2D70-6FE6-47D7B32BD416}"/>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419027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B2424A-5E83-0936-3163-520F33D7DA0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6601325-04EA-F7CC-F176-7FED28FDA3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39BA93-FC70-A6B1-E448-05C9EFB6AD7A}"/>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F2A025FF-2366-6A2A-7A4A-02C1D74E01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4FA164-0F21-2039-DA67-DD51617835E6}"/>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346657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0981C5-8C79-9373-5012-0E213A96938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6357FE-FD6D-FE82-1817-3AB94D921C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95E5FEE-9FD6-43F3-62A8-4F102515BF5C}"/>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8B245206-DE0F-3D17-5E62-DB7D87BD66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CE73E3-E4B2-8337-F85C-A36EAF69FFE1}"/>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423739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96FF1-315D-74AC-117C-2E2C8C3D52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0EE3F-278A-4204-EF9C-11399E4641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0DA5A8-F7E0-6A65-2672-96A5F5E52C7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AF15269-FCCE-1205-6618-28EE69AB294B}"/>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6" name="フッター プレースホルダー 5">
            <a:extLst>
              <a:ext uri="{FF2B5EF4-FFF2-40B4-BE49-F238E27FC236}">
                <a16:creationId xmlns:a16="http://schemas.microsoft.com/office/drawing/2014/main" id="{8F084D48-B8AE-1506-BEAE-055815B9517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79FC69-7566-9053-3744-14F0C7134BCE}"/>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13215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599DB-0CFC-6371-5D8C-346CCB72659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C356E3-05F1-CC52-9BC0-AFB6269323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67658AA-9FBC-5D8B-7FD7-2257A078705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9D64D94-C248-CE0E-69CC-59ABB2F46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B294104-E97E-873D-F0F5-2344980ECA1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0987CF9-D237-4326-705E-0D2E62FC5145}"/>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8" name="フッター プレースホルダー 7">
            <a:extLst>
              <a:ext uri="{FF2B5EF4-FFF2-40B4-BE49-F238E27FC236}">
                <a16:creationId xmlns:a16="http://schemas.microsoft.com/office/drawing/2014/main" id="{02687887-56AF-0BFF-6220-702EBE4B5CD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AA088AF-47C5-99C2-FB68-E949205B9E54}"/>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151697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FBA73-7EB0-CDCF-102C-62D47A2BC29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4A0C618-87F5-E8AD-9698-7A5D4C539C81}"/>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4" name="フッター プレースホルダー 3">
            <a:extLst>
              <a:ext uri="{FF2B5EF4-FFF2-40B4-BE49-F238E27FC236}">
                <a16:creationId xmlns:a16="http://schemas.microsoft.com/office/drawing/2014/main" id="{3D0A3B8E-FA14-902A-F87F-FA4128C5B3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E9BB8D4-4461-70AD-B5AF-665F3A0517C5}"/>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275521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586BB3B-5C8F-B3A2-1D07-98C47C698712}"/>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3" name="フッター プレースホルダー 2">
            <a:extLst>
              <a:ext uri="{FF2B5EF4-FFF2-40B4-BE49-F238E27FC236}">
                <a16:creationId xmlns:a16="http://schemas.microsoft.com/office/drawing/2014/main" id="{D8D55977-73E9-07F0-9E8D-318AD4ED177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EE28A61-73A7-9031-3DA0-82A0EBB8C3BD}"/>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214948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0CBFF-3967-1E9D-0721-493DC501865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FF3C80-9C1C-B139-DA4E-4FE3F0000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9945E78-8435-D198-663F-AE2186E96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6766EC-147C-C30A-2FAA-82BEA6EA50B0}"/>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6" name="フッター プレースホルダー 5">
            <a:extLst>
              <a:ext uri="{FF2B5EF4-FFF2-40B4-BE49-F238E27FC236}">
                <a16:creationId xmlns:a16="http://schemas.microsoft.com/office/drawing/2014/main" id="{6B59902A-B48E-547A-DBA9-549DD16AA7B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CC6CEE-633B-740C-AF89-C23C61B29871}"/>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38954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21C34-8533-6A92-F27B-253D2F32F4A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C2BCE62-8F9B-C60D-2575-E47EAFC28A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84441A-6D2A-25A3-3554-403A60E79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C07A1C8-1633-106C-D455-1485420DE236}"/>
              </a:ext>
            </a:extLst>
          </p:cNvPr>
          <p:cNvSpPr>
            <a:spLocks noGrp="1"/>
          </p:cNvSpPr>
          <p:nvPr>
            <p:ph type="dt" sz="half" idx="10"/>
          </p:nvPr>
        </p:nvSpPr>
        <p:spPr/>
        <p:txBody>
          <a:bodyPr/>
          <a:lstStyle/>
          <a:p>
            <a:fld id="{000F4A31-A644-44FB-AE54-D92069AF250A}" type="datetimeFigureOut">
              <a:rPr kumimoji="1" lang="ja-JP" altLang="en-US" smtClean="0"/>
              <a:t>2025/9/17</a:t>
            </a:fld>
            <a:endParaRPr kumimoji="1" lang="ja-JP" altLang="en-US"/>
          </a:p>
        </p:txBody>
      </p:sp>
      <p:sp>
        <p:nvSpPr>
          <p:cNvPr id="6" name="フッター プレースホルダー 5">
            <a:extLst>
              <a:ext uri="{FF2B5EF4-FFF2-40B4-BE49-F238E27FC236}">
                <a16:creationId xmlns:a16="http://schemas.microsoft.com/office/drawing/2014/main" id="{0D75E791-C732-9B5A-1CE1-71CA3FF24E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A0871E2-F82F-99BC-D1A3-A56B87BA55CB}"/>
              </a:ext>
            </a:extLst>
          </p:cNvPr>
          <p:cNvSpPr>
            <a:spLocks noGrp="1"/>
          </p:cNvSpPr>
          <p:nvPr>
            <p:ph type="sldNum" sz="quarter" idx="12"/>
          </p:nvPr>
        </p:nvSpPr>
        <p:spPr/>
        <p:txBody>
          <a:body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122331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8065F98-3EC3-49E8-224F-5402F5B26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E80BA8-91C3-3739-4D22-258E3950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92A56B-7EE9-E71E-7E7B-E4765FDA04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0F4A31-A644-44FB-AE54-D92069AF250A}" type="datetimeFigureOut">
              <a:rPr kumimoji="1" lang="ja-JP" altLang="en-US" smtClean="0"/>
              <a:t>2025/9/17</a:t>
            </a:fld>
            <a:endParaRPr kumimoji="1" lang="ja-JP" altLang="en-US"/>
          </a:p>
        </p:txBody>
      </p:sp>
      <p:sp>
        <p:nvSpPr>
          <p:cNvPr id="5" name="フッター プレースホルダー 4">
            <a:extLst>
              <a:ext uri="{FF2B5EF4-FFF2-40B4-BE49-F238E27FC236}">
                <a16:creationId xmlns:a16="http://schemas.microsoft.com/office/drawing/2014/main" id="{A894CF45-2F5E-E693-6ED1-5318022A1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9F78EF-4629-F493-F3B5-55BEE82FB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05212E-8653-4E27-9920-FCF5FC0B212E}" type="slidenum">
              <a:rPr kumimoji="1" lang="ja-JP" altLang="en-US" smtClean="0"/>
              <a:t>‹#›</a:t>
            </a:fld>
            <a:endParaRPr kumimoji="1" lang="ja-JP" altLang="en-US"/>
          </a:p>
        </p:txBody>
      </p:sp>
    </p:spTree>
    <p:extLst>
      <p:ext uri="{BB962C8B-B14F-4D97-AF65-F5344CB8AC3E}">
        <p14:creationId xmlns:p14="http://schemas.microsoft.com/office/powerpoint/2010/main" val="32398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3.bin"/><Relationship Id="rId4" Type="http://schemas.openxmlformats.org/officeDocument/2006/relationships/image" Target="../media/image33.wmf"/></Relationships>
</file>

<file path=ppt/slides/_rels/slide5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4.bin"/><Relationship Id="rId7" Type="http://schemas.openxmlformats.org/officeDocument/2006/relationships/oleObject" Target="../embeddings/oleObject3.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5.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web.stanford.edu/class/cs224n/" TargetMode="External"/><Relationship Id="rId5" Type="http://schemas.openxmlformats.org/officeDocument/2006/relationships/image" Target="../media/image12.jp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arxiv.org/pdf/2112.07381.pdf" TargetMode="External"/><Relationship Id="rId1" Type="http://schemas.openxmlformats.org/officeDocument/2006/relationships/slideLayout" Target="../slideLayouts/slideLayout2.xml"/><Relationship Id="rId6" Type="http://schemas.openxmlformats.org/officeDocument/2006/relationships/hyperlink" Target="https://web.stanford.edu/class/cs224n/" TargetMode="Externa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eb.stanford.edu/class/cs224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91E73-F09E-AF55-6A6E-0ED609E99BF4}"/>
              </a:ext>
            </a:extLst>
          </p:cNvPr>
          <p:cNvSpPr>
            <a:spLocks noGrp="1"/>
          </p:cNvSpPr>
          <p:nvPr>
            <p:ph type="ctrTitle"/>
          </p:nvPr>
        </p:nvSpPr>
        <p:spPr/>
        <p:txBody>
          <a:bodyPr>
            <a:normAutofit fontScale="90000"/>
          </a:bodyPr>
          <a:lstStyle/>
          <a:p>
            <a:r>
              <a:rPr kumimoji="1" lang="en-US" altLang="ja-JP"/>
              <a:t>ITA17 Natural Language Processing with Deep Learning</a:t>
            </a:r>
            <a:endParaRPr kumimoji="1" lang="ja-JP" altLang="en-US"/>
          </a:p>
        </p:txBody>
      </p:sp>
      <p:sp>
        <p:nvSpPr>
          <p:cNvPr id="3" name="字幕 2">
            <a:extLst>
              <a:ext uri="{FF2B5EF4-FFF2-40B4-BE49-F238E27FC236}">
                <a16:creationId xmlns:a16="http://schemas.microsoft.com/office/drawing/2014/main" id="{B88AFFFE-5A1B-AC03-A695-BB9A21F8FE6B}"/>
              </a:ext>
            </a:extLst>
          </p:cNvPr>
          <p:cNvSpPr>
            <a:spLocks noGrp="1"/>
          </p:cNvSpPr>
          <p:nvPr>
            <p:ph type="subTitle" idx="1"/>
          </p:nvPr>
        </p:nvSpPr>
        <p:spPr/>
        <p:txBody>
          <a:bodyPr/>
          <a:lstStyle/>
          <a:p>
            <a:r>
              <a:rPr lang="en-US" altLang="ja-JP"/>
              <a:t>Lec.1-6: Yuichi Yaguchi (Legacy NLP)</a:t>
            </a:r>
          </a:p>
          <a:p>
            <a:r>
              <a:rPr lang="en-US" altLang="ja-JP" err="1"/>
              <a:t>Lec</a:t>
            </a:r>
            <a:r>
              <a:rPr lang="en-US" altLang="ja-JP"/>
              <a:t>. 7-13: Incheon Paik (NLP on DL)</a:t>
            </a:r>
          </a:p>
          <a:p>
            <a:r>
              <a:rPr kumimoji="1" lang="en-US" altLang="ja-JP" err="1"/>
              <a:t>Lec</a:t>
            </a:r>
            <a:r>
              <a:rPr kumimoji="1" lang="en-US" altLang="ja-JP"/>
              <a:t>. 14 &amp; Exam: You! (Project Presentation)</a:t>
            </a:r>
            <a:endParaRPr kumimoji="1" lang="ja-JP" altLang="en-US"/>
          </a:p>
        </p:txBody>
      </p:sp>
    </p:spTree>
    <p:extLst>
      <p:ext uri="{BB962C8B-B14F-4D97-AF65-F5344CB8AC3E}">
        <p14:creationId xmlns:p14="http://schemas.microsoft.com/office/powerpoint/2010/main" val="3607034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9575" y="390397"/>
            <a:ext cx="3543300" cy="3037713"/>
          </a:xfrm>
          <a:prstGeom prst="rect">
            <a:avLst/>
          </a:prstGeom>
        </p:spPr>
      </p:pic>
      <p:sp>
        <p:nvSpPr>
          <p:cNvPr id="3" name="object 3"/>
          <p:cNvSpPr/>
          <p:nvPr/>
        </p:nvSpPr>
        <p:spPr>
          <a:xfrm>
            <a:off x="5286375" y="666610"/>
            <a:ext cx="6410325" cy="457200"/>
          </a:xfrm>
          <a:custGeom>
            <a:avLst/>
            <a:gdLst/>
            <a:ahLst/>
            <a:cxnLst/>
            <a:rect l="l" t="t" r="r" b="b"/>
            <a:pathLst>
              <a:path w="6410325" h="457200">
                <a:moveTo>
                  <a:pt x="6410325" y="0"/>
                </a:moveTo>
                <a:lnTo>
                  <a:pt x="0" y="0"/>
                </a:lnTo>
                <a:lnTo>
                  <a:pt x="0" y="457085"/>
                </a:lnTo>
                <a:lnTo>
                  <a:pt x="6410325" y="457085"/>
                </a:lnTo>
                <a:lnTo>
                  <a:pt x="6410325" y="0"/>
                </a:lnTo>
                <a:close/>
              </a:path>
            </a:pathLst>
          </a:custGeom>
          <a:solidFill>
            <a:srgbClr val="FF5AF0"/>
          </a:solidFill>
        </p:spPr>
        <p:txBody>
          <a:bodyPr wrap="square" lIns="0" tIns="0" rIns="0" bIns="0" rtlCol="0"/>
          <a:lstStyle/>
          <a:p>
            <a:endParaRPr/>
          </a:p>
        </p:txBody>
      </p:sp>
      <p:sp>
        <p:nvSpPr>
          <p:cNvPr id="4" name="object 4"/>
          <p:cNvSpPr txBox="1">
            <a:spLocks noGrp="1"/>
          </p:cNvSpPr>
          <p:nvPr>
            <p:ph type="title"/>
          </p:nvPr>
        </p:nvSpPr>
        <p:spPr>
          <a:xfrm>
            <a:off x="5366130" y="681291"/>
            <a:ext cx="6188075" cy="391795"/>
          </a:xfrm>
          <a:prstGeom prst="rect">
            <a:avLst/>
          </a:prstGeom>
        </p:spPr>
        <p:txBody>
          <a:bodyPr vert="horz" wrap="square" lIns="0" tIns="12700" rIns="0" bIns="0" rtlCol="0">
            <a:spAutoFit/>
          </a:bodyPr>
          <a:lstStyle/>
          <a:p>
            <a:pPr marL="12700">
              <a:lnSpc>
                <a:spcPct val="100000"/>
              </a:lnSpc>
              <a:spcBef>
                <a:spcPts val="100"/>
              </a:spcBef>
            </a:pPr>
            <a:r>
              <a:rPr sz="2400" b="0">
                <a:solidFill>
                  <a:srgbClr val="000000"/>
                </a:solidFill>
                <a:latin typeface="Lucida Sans Unicode"/>
                <a:cs typeface="Lucida Sans Unicode"/>
              </a:rPr>
              <a:t>a</a:t>
            </a:r>
            <a:r>
              <a:rPr sz="2400" b="0" spc="-35">
                <a:solidFill>
                  <a:srgbClr val="000000"/>
                </a:solidFill>
                <a:latin typeface="Lucida Sans Unicode"/>
                <a:cs typeface="Lucida Sans Unicode"/>
              </a:rPr>
              <a:t> </a:t>
            </a:r>
            <a:r>
              <a:rPr sz="2400" b="0">
                <a:solidFill>
                  <a:srgbClr val="000000"/>
                </a:solidFill>
                <a:latin typeface="Lucida Sans Unicode"/>
                <a:cs typeface="Lucida Sans Unicode"/>
              </a:rPr>
              <a:t>train</a:t>
            </a:r>
            <a:r>
              <a:rPr sz="2400" b="0" spc="-35">
                <a:solidFill>
                  <a:srgbClr val="000000"/>
                </a:solidFill>
                <a:latin typeface="Lucida Sans Unicode"/>
                <a:cs typeface="Lucida Sans Unicode"/>
              </a:rPr>
              <a:t> </a:t>
            </a:r>
            <a:r>
              <a:rPr sz="2400" b="0">
                <a:solidFill>
                  <a:srgbClr val="000000"/>
                </a:solidFill>
                <a:latin typeface="Lucida Sans Unicode"/>
                <a:cs typeface="Lucida Sans Unicode"/>
              </a:rPr>
              <a:t>going</a:t>
            </a:r>
            <a:r>
              <a:rPr sz="2400" b="0" spc="-30">
                <a:solidFill>
                  <a:srgbClr val="000000"/>
                </a:solidFill>
                <a:latin typeface="Lucida Sans Unicode"/>
                <a:cs typeface="Lucida Sans Unicode"/>
              </a:rPr>
              <a:t> </a:t>
            </a:r>
            <a:r>
              <a:rPr sz="2400" b="0">
                <a:solidFill>
                  <a:srgbClr val="000000"/>
                </a:solidFill>
                <a:latin typeface="Lucida Sans Unicode"/>
                <a:cs typeface="Lucida Sans Unicode"/>
              </a:rPr>
              <a:t>over</a:t>
            </a:r>
            <a:r>
              <a:rPr sz="2400" b="0" spc="-45">
                <a:solidFill>
                  <a:srgbClr val="000000"/>
                </a:solidFill>
                <a:latin typeface="Lucida Sans Unicode"/>
                <a:cs typeface="Lucida Sans Unicode"/>
              </a:rPr>
              <a:t> </a:t>
            </a:r>
            <a:r>
              <a:rPr sz="2400" b="0">
                <a:solidFill>
                  <a:srgbClr val="000000"/>
                </a:solidFill>
                <a:latin typeface="Lucida Sans Unicode"/>
                <a:cs typeface="Lucida Sans Unicode"/>
              </a:rPr>
              <a:t>the</a:t>
            </a:r>
            <a:r>
              <a:rPr sz="2400" b="0" spc="-30">
                <a:solidFill>
                  <a:srgbClr val="000000"/>
                </a:solidFill>
                <a:latin typeface="Lucida Sans Unicode"/>
                <a:cs typeface="Lucida Sans Unicode"/>
              </a:rPr>
              <a:t> </a:t>
            </a:r>
            <a:r>
              <a:rPr sz="2400" b="0">
                <a:solidFill>
                  <a:srgbClr val="000000"/>
                </a:solidFill>
                <a:latin typeface="Lucida Sans Unicode"/>
                <a:cs typeface="Lucida Sans Unicode"/>
              </a:rPr>
              <a:t>Golden</a:t>
            </a:r>
            <a:r>
              <a:rPr sz="2400" b="0" spc="-35">
                <a:solidFill>
                  <a:srgbClr val="000000"/>
                </a:solidFill>
                <a:latin typeface="Lucida Sans Unicode"/>
                <a:cs typeface="Lucida Sans Unicode"/>
              </a:rPr>
              <a:t> </a:t>
            </a:r>
            <a:r>
              <a:rPr sz="2400" b="0">
                <a:solidFill>
                  <a:srgbClr val="000000"/>
                </a:solidFill>
                <a:latin typeface="Lucida Sans Unicode"/>
                <a:cs typeface="Lucida Sans Unicode"/>
              </a:rPr>
              <a:t>Gate</a:t>
            </a:r>
            <a:r>
              <a:rPr sz="2400" b="0" spc="-30">
                <a:solidFill>
                  <a:srgbClr val="000000"/>
                </a:solidFill>
                <a:latin typeface="Lucida Sans Unicode"/>
                <a:cs typeface="Lucida Sans Unicode"/>
              </a:rPr>
              <a:t> </a:t>
            </a:r>
            <a:r>
              <a:rPr sz="2400" b="0" spc="-10">
                <a:solidFill>
                  <a:srgbClr val="000000"/>
                </a:solidFill>
                <a:latin typeface="Lucida Sans Unicode"/>
                <a:cs typeface="Lucida Sans Unicode"/>
              </a:rPr>
              <a:t>bridge</a:t>
            </a:r>
            <a:endParaRPr sz="2400">
              <a:latin typeface="Lucida Sans Unicode"/>
              <a:cs typeface="Lucida Sans Unicode"/>
            </a:endParaRPr>
          </a:p>
        </p:txBody>
      </p:sp>
      <p:sp>
        <p:nvSpPr>
          <p:cNvPr id="5" name="object 5"/>
          <p:cNvSpPr/>
          <p:nvPr/>
        </p:nvSpPr>
        <p:spPr>
          <a:xfrm>
            <a:off x="6477000" y="1790255"/>
            <a:ext cx="5286375" cy="1200150"/>
          </a:xfrm>
          <a:custGeom>
            <a:avLst/>
            <a:gdLst/>
            <a:ahLst/>
            <a:cxnLst/>
            <a:rect l="l" t="t" r="r" b="b"/>
            <a:pathLst>
              <a:path w="5286375" h="1200150">
                <a:moveTo>
                  <a:pt x="5286375" y="0"/>
                </a:moveTo>
                <a:lnTo>
                  <a:pt x="0" y="0"/>
                </a:lnTo>
                <a:lnTo>
                  <a:pt x="0" y="1199832"/>
                </a:lnTo>
                <a:lnTo>
                  <a:pt x="5286375" y="1199832"/>
                </a:lnTo>
                <a:lnTo>
                  <a:pt x="5286375" y="0"/>
                </a:lnTo>
                <a:close/>
              </a:path>
            </a:pathLst>
          </a:custGeom>
          <a:solidFill>
            <a:srgbClr val="FF5AF0"/>
          </a:solidFill>
        </p:spPr>
        <p:txBody>
          <a:bodyPr wrap="square" lIns="0" tIns="0" rIns="0" bIns="0" rtlCol="0"/>
          <a:lstStyle/>
          <a:p>
            <a:endParaRPr/>
          </a:p>
        </p:txBody>
      </p:sp>
      <p:sp>
        <p:nvSpPr>
          <p:cNvPr id="6" name="object 6"/>
          <p:cNvSpPr/>
          <p:nvPr/>
        </p:nvSpPr>
        <p:spPr>
          <a:xfrm>
            <a:off x="7715250" y="3294824"/>
            <a:ext cx="4048125" cy="1200150"/>
          </a:xfrm>
          <a:custGeom>
            <a:avLst/>
            <a:gdLst/>
            <a:ahLst/>
            <a:cxnLst/>
            <a:rect l="l" t="t" r="r" b="b"/>
            <a:pathLst>
              <a:path w="4048125" h="1200150">
                <a:moveTo>
                  <a:pt x="4048125" y="0"/>
                </a:moveTo>
                <a:lnTo>
                  <a:pt x="0" y="0"/>
                </a:lnTo>
                <a:lnTo>
                  <a:pt x="0" y="1199832"/>
                </a:lnTo>
                <a:lnTo>
                  <a:pt x="4048125" y="1199832"/>
                </a:lnTo>
                <a:lnTo>
                  <a:pt x="4048125" y="0"/>
                </a:lnTo>
                <a:close/>
              </a:path>
            </a:pathLst>
          </a:custGeom>
          <a:solidFill>
            <a:srgbClr val="FF5AF0"/>
          </a:solidFill>
        </p:spPr>
        <p:txBody>
          <a:bodyPr wrap="square" lIns="0" tIns="0" rIns="0" bIns="0" rtlCol="0"/>
          <a:lstStyle/>
          <a:p>
            <a:endParaRPr/>
          </a:p>
        </p:txBody>
      </p:sp>
      <p:pic>
        <p:nvPicPr>
          <p:cNvPr id="8" name="object 8"/>
          <p:cNvPicPr/>
          <p:nvPr/>
        </p:nvPicPr>
        <p:blipFill>
          <a:blip r:embed="rId3" cstate="print"/>
          <a:stretch>
            <a:fillRect/>
          </a:stretch>
        </p:blipFill>
        <p:spPr>
          <a:xfrm>
            <a:off x="1228725" y="1171321"/>
            <a:ext cx="3429000" cy="3428110"/>
          </a:xfrm>
          <a:prstGeom prst="rect">
            <a:avLst/>
          </a:prstGeom>
        </p:spPr>
      </p:pic>
      <p:pic>
        <p:nvPicPr>
          <p:cNvPr id="9" name="object 9"/>
          <p:cNvPicPr/>
          <p:nvPr/>
        </p:nvPicPr>
        <p:blipFill>
          <a:blip r:embed="rId4" cstate="print"/>
          <a:stretch>
            <a:fillRect/>
          </a:stretch>
        </p:blipFill>
        <p:spPr>
          <a:xfrm>
            <a:off x="2057400" y="2123567"/>
            <a:ext cx="3429000" cy="3428111"/>
          </a:xfrm>
          <a:prstGeom prst="rect">
            <a:avLst/>
          </a:prstGeom>
        </p:spPr>
      </p:pic>
      <p:sp>
        <p:nvSpPr>
          <p:cNvPr id="10" name="object 10"/>
          <p:cNvSpPr/>
          <p:nvPr/>
        </p:nvSpPr>
        <p:spPr>
          <a:xfrm>
            <a:off x="2052573" y="2118741"/>
            <a:ext cx="3438525" cy="3437890"/>
          </a:xfrm>
          <a:custGeom>
            <a:avLst/>
            <a:gdLst/>
            <a:ahLst/>
            <a:cxnLst/>
            <a:rect l="l" t="t" r="r" b="b"/>
            <a:pathLst>
              <a:path w="3438525" h="3437890">
                <a:moveTo>
                  <a:pt x="0" y="3437636"/>
                </a:moveTo>
                <a:lnTo>
                  <a:pt x="3438525" y="3437636"/>
                </a:lnTo>
                <a:lnTo>
                  <a:pt x="3438525" y="0"/>
                </a:lnTo>
                <a:lnTo>
                  <a:pt x="0" y="0"/>
                </a:lnTo>
                <a:lnTo>
                  <a:pt x="0" y="3437636"/>
                </a:lnTo>
                <a:close/>
              </a:path>
            </a:pathLst>
          </a:custGeom>
          <a:ln w="9527">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2886075" y="2885313"/>
            <a:ext cx="3429000" cy="3428111"/>
          </a:xfrm>
          <a:prstGeom prst="rect">
            <a:avLst/>
          </a:prstGeom>
        </p:spPr>
      </p:pic>
      <p:sp>
        <p:nvSpPr>
          <p:cNvPr id="12" name="object 12"/>
          <p:cNvSpPr/>
          <p:nvPr/>
        </p:nvSpPr>
        <p:spPr>
          <a:xfrm>
            <a:off x="2881248" y="2880550"/>
            <a:ext cx="3438525" cy="3437890"/>
          </a:xfrm>
          <a:custGeom>
            <a:avLst/>
            <a:gdLst/>
            <a:ahLst/>
            <a:cxnLst/>
            <a:rect l="l" t="t" r="r" b="b"/>
            <a:pathLst>
              <a:path w="3438525" h="3437890">
                <a:moveTo>
                  <a:pt x="0" y="3437636"/>
                </a:moveTo>
                <a:lnTo>
                  <a:pt x="3438525" y="3437636"/>
                </a:lnTo>
                <a:lnTo>
                  <a:pt x="3438525" y="0"/>
                </a:lnTo>
                <a:lnTo>
                  <a:pt x="0" y="0"/>
                </a:lnTo>
                <a:lnTo>
                  <a:pt x="0" y="3437636"/>
                </a:lnTo>
                <a:close/>
              </a:path>
            </a:pathLst>
          </a:custGeom>
          <a:ln w="9527">
            <a:solidFill>
              <a:srgbClr val="000000"/>
            </a:solidFill>
          </a:ln>
        </p:spPr>
        <p:txBody>
          <a:bodyPr wrap="square" lIns="0" tIns="0" rIns="0" bIns="0" rtlCol="0"/>
          <a:lstStyle/>
          <a:p>
            <a:endParaRPr/>
          </a:p>
        </p:txBody>
      </p:sp>
      <p:sp>
        <p:nvSpPr>
          <p:cNvPr id="13" name="object 13"/>
          <p:cNvSpPr/>
          <p:nvPr/>
        </p:nvSpPr>
        <p:spPr>
          <a:xfrm>
            <a:off x="390525" y="5723026"/>
            <a:ext cx="2038350" cy="647700"/>
          </a:xfrm>
          <a:custGeom>
            <a:avLst/>
            <a:gdLst/>
            <a:ahLst/>
            <a:cxnLst/>
            <a:rect l="l" t="t" r="r" b="b"/>
            <a:pathLst>
              <a:path w="2038350" h="647700">
                <a:moveTo>
                  <a:pt x="2038350" y="0"/>
                </a:moveTo>
                <a:lnTo>
                  <a:pt x="0" y="0"/>
                </a:lnTo>
                <a:lnTo>
                  <a:pt x="0" y="647534"/>
                </a:lnTo>
                <a:lnTo>
                  <a:pt x="2038350" y="647534"/>
                </a:lnTo>
                <a:lnTo>
                  <a:pt x="2038350" y="0"/>
                </a:lnTo>
                <a:close/>
              </a:path>
            </a:pathLst>
          </a:custGeom>
          <a:solidFill>
            <a:srgbClr val="AB927C"/>
          </a:solidFill>
        </p:spPr>
        <p:txBody>
          <a:bodyPr wrap="square" lIns="0" tIns="0" rIns="0" bIns="0" rtlCol="0"/>
          <a:lstStyle/>
          <a:p>
            <a:endParaRPr/>
          </a:p>
        </p:txBody>
      </p:sp>
      <p:sp>
        <p:nvSpPr>
          <p:cNvPr id="14" name="object 14"/>
          <p:cNvSpPr txBox="1"/>
          <p:nvPr/>
        </p:nvSpPr>
        <p:spPr>
          <a:xfrm>
            <a:off x="6560819" y="1819592"/>
            <a:ext cx="4709160" cy="2624455"/>
          </a:xfrm>
          <a:prstGeom prst="rect">
            <a:avLst/>
          </a:prstGeom>
        </p:spPr>
        <p:txBody>
          <a:bodyPr vert="horz" wrap="square" lIns="0" tIns="11430" rIns="0" bIns="0" rtlCol="0">
            <a:spAutoFit/>
          </a:bodyPr>
          <a:lstStyle/>
          <a:p>
            <a:pPr marL="12700" marR="102870">
              <a:lnSpc>
                <a:spcPct val="100400"/>
              </a:lnSpc>
              <a:spcBef>
                <a:spcPts val="90"/>
              </a:spcBef>
            </a:pPr>
            <a:r>
              <a:rPr sz="2400">
                <a:latin typeface="Lucida Sans Unicode"/>
                <a:cs typeface="Lucida Sans Unicode"/>
              </a:rPr>
              <a:t>a</a:t>
            </a:r>
            <a:r>
              <a:rPr sz="2400" spc="-5">
                <a:latin typeface="Lucida Sans Unicode"/>
                <a:cs typeface="Lucida Sans Unicode"/>
              </a:rPr>
              <a:t> </a:t>
            </a:r>
            <a:r>
              <a:rPr sz="2400">
                <a:latin typeface="Lucida Sans Unicode"/>
                <a:cs typeface="Lucida Sans Unicode"/>
              </a:rPr>
              <a:t>train</a:t>
            </a:r>
            <a:r>
              <a:rPr sz="2400" spc="-15">
                <a:latin typeface="Lucida Sans Unicode"/>
                <a:cs typeface="Lucida Sans Unicode"/>
              </a:rPr>
              <a:t> </a:t>
            </a:r>
            <a:r>
              <a:rPr sz="2400">
                <a:latin typeface="Lucida Sans Unicode"/>
                <a:cs typeface="Lucida Sans Unicode"/>
              </a:rPr>
              <a:t>going</a:t>
            </a:r>
            <a:r>
              <a:rPr sz="2400" spc="-20">
                <a:latin typeface="Lucida Sans Unicode"/>
                <a:cs typeface="Lucida Sans Unicode"/>
              </a:rPr>
              <a:t> </a:t>
            </a:r>
            <a:r>
              <a:rPr sz="2400">
                <a:latin typeface="Lucida Sans Unicode"/>
                <a:cs typeface="Lucida Sans Unicode"/>
              </a:rPr>
              <a:t>over</a:t>
            </a:r>
            <a:r>
              <a:rPr sz="2400" spc="-40">
                <a:latin typeface="Lucida Sans Unicode"/>
                <a:cs typeface="Lucida Sans Unicode"/>
              </a:rPr>
              <a:t> </a:t>
            </a:r>
            <a:r>
              <a:rPr sz="2400">
                <a:latin typeface="Lucida Sans Unicode"/>
                <a:cs typeface="Lucida Sans Unicode"/>
              </a:rPr>
              <a:t>the</a:t>
            </a:r>
            <a:r>
              <a:rPr sz="2400" spc="-10">
                <a:latin typeface="Lucida Sans Unicode"/>
                <a:cs typeface="Lucida Sans Unicode"/>
              </a:rPr>
              <a:t> Golden </a:t>
            </a:r>
            <a:r>
              <a:rPr sz="2400">
                <a:latin typeface="Lucida Sans Unicode"/>
                <a:cs typeface="Lucida Sans Unicode"/>
              </a:rPr>
              <a:t>Gate</a:t>
            </a:r>
            <a:r>
              <a:rPr sz="2400" spc="-15">
                <a:latin typeface="Lucida Sans Unicode"/>
                <a:cs typeface="Lucida Sans Unicode"/>
              </a:rPr>
              <a:t> </a:t>
            </a:r>
            <a:r>
              <a:rPr sz="2400">
                <a:latin typeface="Lucida Sans Unicode"/>
                <a:cs typeface="Lucida Sans Unicode"/>
              </a:rPr>
              <a:t>bridge</a:t>
            </a:r>
            <a:r>
              <a:rPr sz="2400" spc="-15">
                <a:latin typeface="Lucida Sans Unicode"/>
                <a:cs typeface="Lucida Sans Unicode"/>
              </a:rPr>
              <a:t> </a:t>
            </a:r>
            <a:r>
              <a:rPr sz="2400">
                <a:latin typeface="Lucida Sans Unicode"/>
                <a:cs typeface="Lucida Sans Unicode"/>
              </a:rPr>
              <a:t>with</a:t>
            </a:r>
            <a:r>
              <a:rPr sz="2400" spc="-15">
                <a:latin typeface="Lucida Sans Unicode"/>
                <a:cs typeface="Lucida Sans Unicode"/>
              </a:rPr>
              <a:t> </a:t>
            </a:r>
            <a:r>
              <a:rPr sz="2400">
                <a:latin typeface="Lucida Sans Unicode"/>
                <a:cs typeface="Lucida Sans Unicode"/>
              </a:rPr>
              <a:t>the</a:t>
            </a:r>
            <a:r>
              <a:rPr sz="2400" spc="-20">
                <a:latin typeface="Lucida Sans Unicode"/>
                <a:cs typeface="Lucida Sans Unicode"/>
              </a:rPr>
              <a:t> </a:t>
            </a:r>
            <a:r>
              <a:rPr sz="2400">
                <a:latin typeface="Lucida Sans Unicode"/>
                <a:cs typeface="Lucida Sans Unicode"/>
              </a:rPr>
              <a:t>bay</a:t>
            </a:r>
            <a:r>
              <a:rPr sz="2400" spc="-5">
                <a:latin typeface="Lucida Sans Unicode"/>
                <a:cs typeface="Lucida Sans Unicode"/>
              </a:rPr>
              <a:t> </a:t>
            </a:r>
            <a:r>
              <a:rPr sz="2400">
                <a:latin typeface="Lucida Sans Unicode"/>
                <a:cs typeface="Lucida Sans Unicode"/>
              </a:rPr>
              <a:t>in</a:t>
            </a:r>
            <a:r>
              <a:rPr sz="2400" spc="-20">
                <a:latin typeface="Lucida Sans Unicode"/>
                <a:cs typeface="Lucida Sans Unicode"/>
              </a:rPr>
              <a:t> </a:t>
            </a:r>
            <a:r>
              <a:rPr sz="2400" spc="-25">
                <a:latin typeface="Lucida Sans Unicode"/>
                <a:cs typeface="Lucida Sans Unicode"/>
              </a:rPr>
              <a:t>the </a:t>
            </a:r>
            <a:r>
              <a:rPr sz="2400" spc="-10">
                <a:latin typeface="Lucida Sans Unicode"/>
                <a:cs typeface="Lucida Sans Unicode"/>
              </a:rPr>
              <a:t>background</a:t>
            </a:r>
            <a:endParaRPr sz="2400">
              <a:latin typeface="Lucida Sans Unicode"/>
              <a:cs typeface="Lucida Sans Unicode"/>
            </a:endParaRPr>
          </a:p>
          <a:p>
            <a:pPr marL="1251585" marR="5080">
              <a:lnSpc>
                <a:spcPct val="100400"/>
              </a:lnSpc>
              <a:spcBef>
                <a:spcPts val="3125"/>
              </a:spcBef>
            </a:pPr>
            <a:r>
              <a:rPr sz="2400">
                <a:latin typeface="Lucida Sans Unicode"/>
                <a:cs typeface="Lucida Sans Unicode"/>
              </a:rPr>
              <a:t>a</a:t>
            </a:r>
            <a:r>
              <a:rPr sz="2400" spc="-30">
                <a:latin typeface="Lucida Sans Unicode"/>
                <a:cs typeface="Lucida Sans Unicode"/>
              </a:rPr>
              <a:t> </a:t>
            </a:r>
            <a:r>
              <a:rPr sz="2400">
                <a:latin typeface="Lucida Sans Unicode"/>
                <a:cs typeface="Lucida Sans Unicode"/>
              </a:rPr>
              <a:t>train</a:t>
            </a:r>
            <a:r>
              <a:rPr sz="2400" spc="-40">
                <a:latin typeface="Lucida Sans Unicode"/>
                <a:cs typeface="Lucida Sans Unicode"/>
              </a:rPr>
              <a:t> </a:t>
            </a:r>
            <a:r>
              <a:rPr sz="2400">
                <a:latin typeface="Lucida Sans Unicode"/>
                <a:cs typeface="Lucida Sans Unicode"/>
              </a:rPr>
              <a:t>going</a:t>
            </a:r>
            <a:r>
              <a:rPr sz="2400" spc="-45">
                <a:latin typeface="Lucida Sans Unicode"/>
                <a:cs typeface="Lucida Sans Unicode"/>
              </a:rPr>
              <a:t> </a:t>
            </a:r>
            <a:r>
              <a:rPr sz="2400">
                <a:latin typeface="Lucida Sans Unicode"/>
                <a:cs typeface="Lucida Sans Unicode"/>
              </a:rPr>
              <a:t>over</a:t>
            </a:r>
            <a:r>
              <a:rPr sz="2400" spc="-60">
                <a:latin typeface="Lucida Sans Unicode"/>
                <a:cs typeface="Lucida Sans Unicode"/>
              </a:rPr>
              <a:t> </a:t>
            </a:r>
            <a:r>
              <a:rPr sz="2400" spc="-25">
                <a:latin typeface="Lucida Sans Unicode"/>
                <a:cs typeface="Lucida Sans Unicode"/>
              </a:rPr>
              <a:t>the </a:t>
            </a:r>
            <a:r>
              <a:rPr sz="2400">
                <a:latin typeface="Lucida Sans Unicode"/>
                <a:cs typeface="Lucida Sans Unicode"/>
              </a:rPr>
              <a:t>Golden</a:t>
            </a:r>
            <a:r>
              <a:rPr sz="2400" spc="-60">
                <a:latin typeface="Lucida Sans Unicode"/>
                <a:cs typeface="Lucida Sans Unicode"/>
              </a:rPr>
              <a:t> </a:t>
            </a:r>
            <a:r>
              <a:rPr sz="2400">
                <a:latin typeface="Lucida Sans Unicode"/>
                <a:cs typeface="Lucida Sans Unicode"/>
              </a:rPr>
              <a:t>Gate</a:t>
            </a:r>
            <a:r>
              <a:rPr sz="2400" spc="-50">
                <a:latin typeface="Lucida Sans Unicode"/>
                <a:cs typeface="Lucida Sans Unicode"/>
              </a:rPr>
              <a:t> </a:t>
            </a:r>
            <a:r>
              <a:rPr sz="2400" spc="-10">
                <a:latin typeface="Lucida Sans Unicode"/>
                <a:cs typeface="Lucida Sans Unicode"/>
              </a:rPr>
              <a:t>bridge </a:t>
            </a:r>
            <a:r>
              <a:rPr sz="2400">
                <a:latin typeface="Lucida Sans Unicode"/>
                <a:cs typeface="Lucida Sans Unicode"/>
              </a:rPr>
              <a:t>detailed</a:t>
            </a:r>
            <a:r>
              <a:rPr sz="2400" spc="-75">
                <a:latin typeface="Lucida Sans Unicode"/>
                <a:cs typeface="Lucida Sans Unicode"/>
              </a:rPr>
              <a:t> </a:t>
            </a:r>
            <a:r>
              <a:rPr sz="2400">
                <a:latin typeface="Lucida Sans Unicode"/>
                <a:cs typeface="Lucida Sans Unicode"/>
              </a:rPr>
              <a:t>pencil</a:t>
            </a:r>
            <a:r>
              <a:rPr sz="2400" spc="-75">
                <a:latin typeface="Lucida Sans Unicode"/>
                <a:cs typeface="Lucida Sans Unicode"/>
              </a:rPr>
              <a:t> </a:t>
            </a:r>
            <a:r>
              <a:rPr sz="2400" spc="-10">
                <a:latin typeface="Lucida Sans Unicode"/>
                <a:cs typeface="Lucida Sans Unicode"/>
              </a:rPr>
              <a:t>drawing</a:t>
            </a:r>
            <a:endParaRPr sz="2400">
              <a:latin typeface="Lucida Sans Unicode"/>
              <a:cs typeface="Lucida Sans Unicode"/>
            </a:endParaRPr>
          </a:p>
        </p:txBody>
      </p:sp>
      <p:sp>
        <p:nvSpPr>
          <p:cNvPr id="15" name="object 15"/>
          <p:cNvSpPr/>
          <p:nvPr/>
        </p:nvSpPr>
        <p:spPr>
          <a:xfrm>
            <a:off x="7715250" y="5161216"/>
            <a:ext cx="4048125" cy="1200150"/>
          </a:xfrm>
          <a:custGeom>
            <a:avLst/>
            <a:gdLst/>
            <a:ahLst/>
            <a:cxnLst/>
            <a:rect l="l" t="t" r="r" b="b"/>
            <a:pathLst>
              <a:path w="4048125" h="1200150">
                <a:moveTo>
                  <a:pt x="4048125" y="0"/>
                </a:moveTo>
                <a:lnTo>
                  <a:pt x="0" y="0"/>
                </a:lnTo>
                <a:lnTo>
                  <a:pt x="0" y="1199832"/>
                </a:lnTo>
                <a:lnTo>
                  <a:pt x="4048125" y="1199832"/>
                </a:lnTo>
                <a:lnTo>
                  <a:pt x="4048125" y="0"/>
                </a:lnTo>
                <a:close/>
              </a:path>
            </a:pathLst>
          </a:custGeom>
          <a:solidFill>
            <a:srgbClr val="FF5AF0"/>
          </a:solidFill>
        </p:spPr>
        <p:txBody>
          <a:bodyPr wrap="square" lIns="0" tIns="0" rIns="0" bIns="0" rtlCol="0"/>
          <a:lstStyle/>
          <a:p>
            <a:endParaRPr/>
          </a:p>
        </p:txBody>
      </p:sp>
      <p:sp>
        <p:nvSpPr>
          <p:cNvPr id="16" name="object 16"/>
          <p:cNvSpPr txBox="1"/>
          <p:nvPr/>
        </p:nvSpPr>
        <p:spPr>
          <a:xfrm>
            <a:off x="7799958" y="5185727"/>
            <a:ext cx="3470275" cy="1126490"/>
          </a:xfrm>
          <a:prstGeom prst="rect">
            <a:avLst/>
          </a:prstGeom>
        </p:spPr>
        <p:txBody>
          <a:bodyPr vert="horz" wrap="square" lIns="0" tIns="11430" rIns="0" bIns="0" rtlCol="0">
            <a:spAutoFit/>
          </a:bodyPr>
          <a:lstStyle/>
          <a:p>
            <a:pPr marL="12700" marR="5080">
              <a:lnSpc>
                <a:spcPct val="100400"/>
              </a:lnSpc>
              <a:spcBef>
                <a:spcPts val="90"/>
              </a:spcBef>
            </a:pPr>
            <a:r>
              <a:rPr sz="2400">
                <a:latin typeface="Lucida Sans Unicode"/>
                <a:cs typeface="Lucida Sans Unicode"/>
              </a:rPr>
              <a:t>cars</a:t>
            </a:r>
            <a:r>
              <a:rPr sz="2400" spc="5">
                <a:latin typeface="Lucida Sans Unicode"/>
                <a:cs typeface="Lucida Sans Unicode"/>
              </a:rPr>
              <a:t> </a:t>
            </a:r>
            <a:r>
              <a:rPr sz="2400">
                <a:latin typeface="Lucida Sans Unicode"/>
                <a:cs typeface="Lucida Sans Unicode"/>
              </a:rPr>
              <a:t>and</a:t>
            </a:r>
            <a:r>
              <a:rPr sz="2400" spc="15">
                <a:latin typeface="Lucida Sans Unicode"/>
                <a:cs typeface="Lucida Sans Unicode"/>
              </a:rPr>
              <a:t> </a:t>
            </a:r>
            <a:r>
              <a:rPr sz="2400">
                <a:latin typeface="Lucida Sans Unicode"/>
                <a:cs typeface="Lucida Sans Unicode"/>
              </a:rPr>
              <a:t>a</a:t>
            </a:r>
            <a:r>
              <a:rPr sz="2400" spc="-90">
                <a:latin typeface="Lucida Sans Unicode"/>
                <a:cs typeface="Lucida Sans Unicode"/>
              </a:rPr>
              <a:t> </a:t>
            </a:r>
            <a:r>
              <a:rPr sz="2400">
                <a:latin typeface="Lucida Sans Unicode"/>
                <a:cs typeface="Lucida Sans Unicode"/>
              </a:rPr>
              <a:t>train</a:t>
            </a:r>
            <a:r>
              <a:rPr sz="2400" spc="-30">
                <a:latin typeface="Lucida Sans Unicode"/>
                <a:cs typeface="Lucida Sans Unicode"/>
              </a:rPr>
              <a:t> </a:t>
            </a:r>
            <a:r>
              <a:rPr sz="2400">
                <a:latin typeface="Lucida Sans Unicode"/>
                <a:cs typeface="Lucida Sans Unicode"/>
              </a:rPr>
              <a:t>on</a:t>
            </a:r>
            <a:r>
              <a:rPr sz="2400" spc="-30">
                <a:latin typeface="Lucida Sans Unicode"/>
                <a:cs typeface="Lucida Sans Unicode"/>
              </a:rPr>
              <a:t> </a:t>
            </a:r>
            <a:r>
              <a:rPr sz="2400" spc="-25">
                <a:latin typeface="Lucida Sans Unicode"/>
                <a:cs typeface="Lucida Sans Unicode"/>
              </a:rPr>
              <a:t>the </a:t>
            </a:r>
            <a:r>
              <a:rPr sz="2400">
                <a:latin typeface="Lucida Sans Unicode"/>
                <a:cs typeface="Lucida Sans Unicode"/>
              </a:rPr>
              <a:t>Golden</a:t>
            </a:r>
            <a:r>
              <a:rPr sz="2400" spc="-60">
                <a:latin typeface="Lucida Sans Unicode"/>
                <a:cs typeface="Lucida Sans Unicode"/>
              </a:rPr>
              <a:t> </a:t>
            </a:r>
            <a:r>
              <a:rPr sz="2400">
                <a:latin typeface="Lucida Sans Unicode"/>
                <a:cs typeface="Lucida Sans Unicode"/>
              </a:rPr>
              <a:t>Gate</a:t>
            </a:r>
            <a:r>
              <a:rPr sz="2400" spc="-50">
                <a:latin typeface="Lucida Sans Unicode"/>
                <a:cs typeface="Lucida Sans Unicode"/>
              </a:rPr>
              <a:t> </a:t>
            </a:r>
            <a:r>
              <a:rPr sz="2400" spc="-10">
                <a:latin typeface="Lucida Sans Unicode"/>
                <a:cs typeface="Lucida Sans Unicode"/>
              </a:rPr>
              <a:t>bridge </a:t>
            </a:r>
            <a:r>
              <a:rPr sz="2400">
                <a:latin typeface="Lucida Sans Unicode"/>
                <a:cs typeface="Lucida Sans Unicode"/>
              </a:rPr>
              <a:t>detailed</a:t>
            </a:r>
            <a:r>
              <a:rPr sz="2400" spc="-75">
                <a:latin typeface="Lucida Sans Unicode"/>
                <a:cs typeface="Lucida Sans Unicode"/>
              </a:rPr>
              <a:t> </a:t>
            </a:r>
            <a:r>
              <a:rPr sz="2400">
                <a:latin typeface="Lucida Sans Unicode"/>
                <a:cs typeface="Lucida Sans Unicode"/>
              </a:rPr>
              <a:t>pencil</a:t>
            </a:r>
            <a:r>
              <a:rPr sz="2400" spc="-75">
                <a:latin typeface="Lucida Sans Unicode"/>
                <a:cs typeface="Lucida Sans Unicode"/>
              </a:rPr>
              <a:t> </a:t>
            </a:r>
            <a:r>
              <a:rPr sz="2400" spc="-10">
                <a:latin typeface="Lucida Sans Unicode"/>
                <a:cs typeface="Lucida Sans Unicode"/>
              </a:rPr>
              <a:t>drawing</a:t>
            </a:r>
            <a:endParaRPr sz="2400">
              <a:latin typeface="Lucida Sans Unicode"/>
              <a:cs typeface="Lucida Sans Unicode"/>
            </a:endParaRPr>
          </a:p>
        </p:txBody>
      </p:sp>
      <p:sp>
        <p:nvSpPr>
          <p:cNvPr id="17" name="object 17"/>
          <p:cNvSpPr txBox="1"/>
          <p:nvPr/>
        </p:nvSpPr>
        <p:spPr>
          <a:xfrm>
            <a:off x="471487" y="5747067"/>
            <a:ext cx="1045844"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Pictures</a:t>
            </a:r>
            <a:r>
              <a:rPr sz="1800" spc="-15">
                <a:latin typeface="Calibri"/>
                <a:cs typeface="Calibri"/>
              </a:rPr>
              <a:t> </a:t>
            </a:r>
            <a:r>
              <a:rPr sz="1800" spc="-25">
                <a:latin typeface="Calibri"/>
                <a:cs typeface="Calibri"/>
              </a:rPr>
              <a:t>by</a:t>
            </a:r>
            <a:endParaRPr sz="1800">
              <a:latin typeface="Calibri"/>
              <a:cs typeface="Calibri"/>
            </a:endParaRPr>
          </a:p>
        </p:txBody>
      </p:sp>
      <p:sp>
        <p:nvSpPr>
          <p:cNvPr id="18" name="object 18"/>
          <p:cNvSpPr txBox="1"/>
          <p:nvPr/>
        </p:nvSpPr>
        <p:spPr>
          <a:xfrm>
            <a:off x="471487" y="6023609"/>
            <a:ext cx="1718310" cy="300355"/>
          </a:xfrm>
          <a:prstGeom prst="rect">
            <a:avLst/>
          </a:prstGeom>
        </p:spPr>
        <p:txBody>
          <a:bodyPr vert="horz" wrap="square" lIns="0" tIns="12700" rIns="0" bIns="0" rtlCol="0">
            <a:spAutoFit/>
          </a:bodyPr>
          <a:lstStyle/>
          <a:p>
            <a:pPr marL="12700">
              <a:lnSpc>
                <a:spcPct val="100000"/>
              </a:lnSpc>
              <a:spcBef>
                <a:spcPts val="100"/>
              </a:spcBef>
            </a:pPr>
            <a:r>
              <a:rPr sz="1800" spc="-10">
                <a:latin typeface="Calibri"/>
                <a:cs typeface="Calibri"/>
              </a:rPr>
              <a:t>OpenAI’s</a:t>
            </a:r>
            <a:r>
              <a:rPr sz="1800" spc="-35">
                <a:latin typeface="Calibri"/>
                <a:cs typeface="Calibri"/>
              </a:rPr>
              <a:t> </a:t>
            </a:r>
            <a:r>
              <a:rPr sz="1800" spc="-20">
                <a:latin typeface="Calibri"/>
                <a:cs typeface="Calibri"/>
              </a:rPr>
              <a:t>DALL-</a:t>
            </a:r>
            <a:r>
              <a:rPr sz="1800">
                <a:latin typeface="Calibri"/>
                <a:cs typeface="Calibri"/>
              </a:rPr>
              <a:t>E</a:t>
            </a:r>
            <a:r>
              <a:rPr sz="1800" spc="-15">
                <a:latin typeface="Calibri"/>
                <a:cs typeface="Calibri"/>
              </a:rPr>
              <a:t> </a:t>
            </a:r>
            <a:r>
              <a:rPr sz="1800" spc="-50">
                <a:latin typeface="Calibri"/>
                <a:cs typeface="Calibri"/>
              </a:rPr>
              <a:t>2</a:t>
            </a:r>
            <a:endParaRPr sz="1800">
              <a:latin typeface="Calibri"/>
              <a:cs typeface="Calibri"/>
            </a:endParaRPr>
          </a:p>
        </p:txBody>
      </p:sp>
      <p:pic>
        <p:nvPicPr>
          <p:cNvPr id="19" name="object 19"/>
          <p:cNvPicPr/>
          <p:nvPr/>
        </p:nvPicPr>
        <p:blipFill>
          <a:blip r:embed="rId6" cstate="print"/>
          <a:stretch>
            <a:fillRect/>
          </a:stretch>
        </p:blipFill>
        <p:spPr>
          <a:xfrm>
            <a:off x="921767" y="55796"/>
            <a:ext cx="10458450" cy="6677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en-US" altLang="ja-JP"/>
              <a:t>CSC 9010- Natural Language Processing - Introduction</a:t>
            </a:r>
          </a:p>
        </p:txBody>
      </p:sp>
      <p:sp>
        <p:nvSpPr>
          <p:cNvPr id="6" name="スライド番号プレースホルダー 5"/>
          <p:cNvSpPr>
            <a:spLocks noGrp="1"/>
          </p:cNvSpPr>
          <p:nvPr>
            <p:ph type="sldNum" sz="quarter" idx="12"/>
          </p:nvPr>
        </p:nvSpPr>
        <p:spPr/>
        <p:txBody>
          <a:bodyPr/>
          <a:lstStyle/>
          <a:p>
            <a:fld id="{1F429933-3B2F-46E9-80E6-5199CB47A924}" type="slidenum">
              <a:rPr lang="en-US" altLang="ja-JP"/>
              <a:pPr/>
              <a:t>11</a:t>
            </a:fld>
            <a:endParaRPr lang="en-US" altLang="ja-JP"/>
          </a:p>
        </p:txBody>
      </p:sp>
      <p:sp>
        <p:nvSpPr>
          <p:cNvPr id="66562" name="Rectangle 2"/>
          <p:cNvSpPr>
            <a:spLocks noGrp="1" noChangeArrowheads="1"/>
          </p:cNvSpPr>
          <p:nvPr>
            <p:ph type="title"/>
          </p:nvPr>
        </p:nvSpPr>
        <p:spPr/>
        <p:txBody>
          <a:bodyPr/>
          <a:lstStyle/>
          <a:p>
            <a:r>
              <a:rPr lang="en-US" altLang="ja-JP">
                <a:ea typeface="ＭＳ Ｐゴシック" panose="020B0600070205080204" pitchFamily="50" charset="-128"/>
              </a:rPr>
              <a:t>Why Language is…</a:t>
            </a:r>
          </a:p>
        </p:txBody>
      </p:sp>
      <p:sp>
        <p:nvSpPr>
          <p:cNvPr id="66563" name="Rectangle 3"/>
          <p:cNvSpPr>
            <a:spLocks noGrp="1" noChangeArrowheads="1"/>
          </p:cNvSpPr>
          <p:nvPr>
            <p:ph type="body" idx="1"/>
          </p:nvPr>
        </p:nvSpPr>
        <p:spPr/>
        <p:txBody>
          <a:bodyPr>
            <a:normAutofit/>
          </a:bodyPr>
          <a:lstStyle/>
          <a:p>
            <a:r>
              <a:rPr lang="en-US" altLang="ja-JP" b="1">
                <a:ea typeface="ＭＳ Ｐゴシック" panose="020B0600070205080204" pitchFamily="50" charset="-128"/>
              </a:rPr>
              <a:t>Hard!</a:t>
            </a:r>
          </a:p>
          <a:p>
            <a:pPr lvl="1"/>
            <a:r>
              <a:rPr lang="en-US" altLang="ja-JP">
                <a:ea typeface="ＭＳ Ｐゴシック" panose="020B0600070205080204" pitchFamily="50" charset="-128"/>
              </a:rPr>
              <a:t>NLP is </a:t>
            </a:r>
            <a:r>
              <a:rPr lang="en-US" altLang="ja-JP" i="1">
                <a:ea typeface="ＭＳ Ｐゴシック" panose="020B0600070205080204" pitchFamily="50" charset="-128"/>
              </a:rPr>
              <a:t>AI-complete</a:t>
            </a:r>
          </a:p>
          <a:p>
            <a:pPr lvl="1"/>
            <a:r>
              <a:rPr lang="en-US" altLang="ja-JP">
                <a:ea typeface="ＭＳ Ｐゴシック" panose="020B0600070205080204" pitchFamily="50" charset="-128"/>
              </a:rPr>
              <a:t>Abstract concepts are difficult to represent</a:t>
            </a:r>
          </a:p>
          <a:p>
            <a:pPr lvl="1"/>
            <a:r>
              <a:rPr lang="en-US" altLang="ja-JP">
                <a:ea typeface="ＭＳ Ｐゴシック" panose="020B0600070205080204" pitchFamily="50" charset="-128"/>
              </a:rPr>
              <a:t>LOTS of possible relationships among concepts</a:t>
            </a:r>
          </a:p>
          <a:p>
            <a:pPr lvl="1"/>
            <a:r>
              <a:rPr lang="en-US" altLang="ja-JP">
                <a:ea typeface="ＭＳ Ｐゴシック" panose="020B0600070205080204" pitchFamily="50" charset="-128"/>
              </a:rPr>
              <a:t>Many ways to represent similar concepts</a:t>
            </a:r>
          </a:p>
          <a:p>
            <a:pPr lvl="1"/>
            <a:r>
              <a:rPr lang="en-US" altLang="ja-JP">
                <a:ea typeface="ＭＳ Ｐゴシック" panose="020B0600070205080204" pitchFamily="50" charset="-128"/>
              </a:rPr>
              <a:t>Tens of hundreds or thousands of features/dimensions</a:t>
            </a:r>
          </a:p>
          <a:p>
            <a:r>
              <a:rPr lang="en-US" altLang="ja-JP" b="1">
                <a:ea typeface="ＭＳ Ｐゴシック" panose="020B0600070205080204" pitchFamily="50" charset="-128"/>
              </a:rPr>
              <a:t>Easy!</a:t>
            </a:r>
          </a:p>
          <a:p>
            <a:pPr lvl="1"/>
            <a:r>
              <a:rPr lang="en-US" altLang="ja-JP">
                <a:ea typeface="ＭＳ Ｐゴシック" panose="020B0600070205080204" pitchFamily="50" charset="-128"/>
              </a:rPr>
              <a:t>Highly redundant</a:t>
            </a:r>
          </a:p>
          <a:p>
            <a:pPr lvl="1"/>
            <a:r>
              <a:rPr lang="en-US" altLang="ja-JP">
                <a:ea typeface="ＭＳ Ｐゴシック" panose="020B0600070205080204" pitchFamily="50" charset="-128"/>
              </a:rPr>
              <a:t>Many relatively crude methods provide fairly good results</a:t>
            </a:r>
          </a:p>
        </p:txBody>
      </p:sp>
    </p:spTree>
    <p:extLst>
      <p:ext uri="{BB962C8B-B14F-4D97-AF65-F5344CB8AC3E}">
        <p14:creationId xmlns:p14="http://schemas.microsoft.com/office/powerpoint/2010/main" val="25818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ja-JP"/>
              <a:t>Objective of Natural Language Processing</a:t>
            </a:r>
          </a:p>
        </p:txBody>
      </p:sp>
      <p:sp>
        <p:nvSpPr>
          <p:cNvPr id="34819" name="Rectangle 3"/>
          <p:cNvSpPr>
            <a:spLocks noGrp="1" noChangeArrowheads="1"/>
          </p:cNvSpPr>
          <p:nvPr>
            <p:ph sz="half" idx="1"/>
          </p:nvPr>
        </p:nvSpPr>
        <p:spPr/>
        <p:txBody>
          <a:bodyPr>
            <a:noAutofit/>
          </a:bodyPr>
          <a:lstStyle/>
          <a:p>
            <a:r>
              <a:rPr lang="en-US" altLang="ja-JP" sz="2400" b="1"/>
              <a:t>Fundamental goal</a:t>
            </a:r>
            <a:r>
              <a:rPr lang="en-US" altLang="ja-JP" sz="2400"/>
              <a:t>: deep understand of broad language</a:t>
            </a:r>
          </a:p>
          <a:p>
            <a:pPr lvl="2"/>
            <a:r>
              <a:rPr lang="en-US" altLang="ja-JP" sz="1800"/>
              <a:t>Not just string processing or keyword matching!</a:t>
            </a:r>
          </a:p>
          <a:p>
            <a:pPr lvl="1"/>
            <a:r>
              <a:rPr lang="en-US" altLang="ja-JP" sz="2000" b="1"/>
              <a:t>Understanding</a:t>
            </a:r>
            <a:r>
              <a:rPr lang="en-US" altLang="ja-JP" sz="2000"/>
              <a:t>: Interpreting what a text or utterance means.</a:t>
            </a:r>
          </a:p>
          <a:p>
            <a:pPr lvl="1"/>
            <a:r>
              <a:rPr lang="en-US" altLang="ja-JP" sz="2000" b="1"/>
              <a:t>Generation</a:t>
            </a:r>
            <a:r>
              <a:rPr lang="en-US" altLang="ja-JP" sz="2000"/>
              <a:t>: Producing natural sentences from a given meaning or condition.</a:t>
            </a:r>
          </a:p>
          <a:p>
            <a:pPr lvl="1"/>
            <a:r>
              <a:rPr lang="en-US" altLang="ja-JP" sz="2000" b="1"/>
              <a:t>Interaction</a:t>
            </a:r>
            <a:r>
              <a:rPr lang="en-US" altLang="ja-JP" sz="2000"/>
              <a:t>: Enabling natural communication between humans and computers.</a:t>
            </a:r>
          </a:p>
        </p:txBody>
      </p:sp>
      <p:sp>
        <p:nvSpPr>
          <p:cNvPr id="3" name="コンテンツ プレースホルダー 2">
            <a:extLst>
              <a:ext uri="{FF2B5EF4-FFF2-40B4-BE49-F238E27FC236}">
                <a16:creationId xmlns:a16="http://schemas.microsoft.com/office/drawing/2014/main" id="{AD01B153-2EF7-4165-3BD0-DC4C144B4E40}"/>
              </a:ext>
            </a:extLst>
          </p:cNvPr>
          <p:cNvSpPr>
            <a:spLocks noGrp="1"/>
          </p:cNvSpPr>
          <p:nvPr>
            <p:ph sz="half" idx="2"/>
          </p:nvPr>
        </p:nvSpPr>
        <p:spPr/>
        <p:txBody>
          <a:bodyPr>
            <a:normAutofit fontScale="62500" lnSpcReduction="20000"/>
          </a:bodyPr>
          <a:lstStyle/>
          <a:p>
            <a:r>
              <a:rPr lang="en-US" altLang="ja-JP" b="1"/>
              <a:t>Typical NLP Pipeline</a:t>
            </a:r>
          </a:p>
          <a:p>
            <a:pPr lvl="1"/>
            <a:r>
              <a:rPr lang="en-US" altLang="ja-JP" b="1"/>
              <a:t>Input acquisition</a:t>
            </a:r>
            <a:endParaRPr lang="en-US" altLang="ja-JP"/>
          </a:p>
          <a:p>
            <a:pPr lvl="2"/>
            <a:r>
              <a:rPr lang="en-US" altLang="ja-JP"/>
              <a:t>Speech (converted to text via ASR), Raw text</a:t>
            </a:r>
          </a:p>
          <a:p>
            <a:pPr lvl="1"/>
            <a:r>
              <a:rPr lang="en-US" altLang="ja-JP" b="1"/>
              <a:t>Preprocessing</a:t>
            </a:r>
            <a:endParaRPr lang="en-US" altLang="ja-JP"/>
          </a:p>
          <a:p>
            <a:pPr lvl="2"/>
            <a:r>
              <a:rPr lang="en-US" altLang="ja-JP"/>
              <a:t>Noise removal, normalization, Tokenization, morphological analysis, </a:t>
            </a:r>
            <a:r>
              <a:rPr lang="en-US" altLang="ja-JP" err="1"/>
              <a:t>Stopword</a:t>
            </a:r>
            <a:r>
              <a:rPr lang="en-US" altLang="ja-JP"/>
              <a:t> removal, stemming / lemmatization</a:t>
            </a:r>
          </a:p>
          <a:p>
            <a:pPr lvl="1"/>
            <a:r>
              <a:rPr lang="en-US" altLang="ja-JP" b="1"/>
              <a:t>Feature extraction</a:t>
            </a:r>
            <a:endParaRPr lang="en-US" altLang="ja-JP"/>
          </a:p>
          <a:p>
            <a:pPr lvl="2"/>
            <a:r>
              <a:rPr lang="en-US" altLang="ja-JP"/>
              <a:t>Bag-of-Words, TF-IDF, Word Embeddings, Contextual vectors (e.g., BERT)</a:t>
            </a:r>
          </a:p>
          <a:p>
            <a:pPr lvl="1"/>
            <a:r>
              <a:rPr lang="en-US" altLang="ja-JP" b="1"/>
              <a:t>Syntactic &amp; semantic analysis</a:t>
            </a:r>
            <a:endParaRPr lang="en-US" altLang="ja-JP"/>
          </a:p>
          <a:p>
            <a:pPr lvl="2"/>
            <a:r>
              <a:rPr lang="en-US" altLang="ja-JP"/>
              <a:t>POS tagging, dependency/constituency parsing, Named Entity Recognition (NER), Semantic Role Labeling (SRL)</a:t>
            </a:r>
          </a:p>
          <a:p>
            <a:pPr lvl="1"/>
            <a:r>
              <a:rPr lang="en-US" altLang="ja-JP" b="1"/>
              <a:t>Task-specific processing</a:t>
            </a:r>
            <a:endParaRPr lang="en-US" altLang="ja-JP"/>
          </a:p>
          <a:p>
            <a:pPr lvl="2"/>
            <a:r>
              <a:rPr lang="en-US" altLang="ja-JP"/>
              <a:t>Classification (sentiment, spam detection), Generation (summarization, translation, dialogue),Reasoning (question answering, knowledge inference)</a:t>
            </a:r>
          </a:p>
          <a:p>
            <a:pPr lvl="1"/>
            <a:r>
              <a:rPr lang="en-US" altLang="ja-JP" b="1"/>
              <a:t>Output generation</a:t>
            </a:r>
            <a:endParaRPr lang="en-US" altLang="ja-JP"/>
          </a:p>
          <a:p>
            <a:pPr lvl="2"/>
            <a:r>
              <a:rPr lang="en-US" altLang="ja-JP"/>
              <a:t>Human-readable text, Task results (categories, scores, summaries, etc.)</a:t>
            </a:r>
          </a:p>
        </p:txBody>
      </p:sp>
    </p:spTree>
    <p:extLst>
      <p:ext uri="{BB962C8B-B14F-4D97-AF65-F5344CB8AC3E}">
        <p14:creationId xmlns:p14="http://schemas.microsoft.com/office/powerpoint/2010/main" val="103101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38200" y="365125"/>
            <a:ext cx="10515600" cy="1325563"/>
          </a:xfrm>
        </p:spPr>
        <p:txBody>
          <a:bodyPr/>
          <a:lstStyle/>
          <a:p>
            <a:r>
              <a:rPr lang="en-US" altLang="ja-JP"/>
              <a:t>History of NLP</a:t>
            </a:r>
          </a:p>
        </p:txBody>
      </p:sp>
      <p:sp>
        <p:nvSpPr>
          <p:cNvPr id="7" name="コンテンツ プレースホルダー 6"/>
          <p:cNvSpPr>
            <a:spLocks noGrp="1"/>
          </p:cNvSpPr>
          <p:nvPr>
            <p:ph idx="1"/>
          </p:nvPr>
        </p:nvSpPr>
        <p:spPr>
          <a:xfrm>
            <a:off x="838200" y="1825625"/>
            <a:ext cx="10515600" cy="4351338"/>
          </a:xfrm>
        </p:spPr>
        <p:txBody>
          <a:bodyPr>
            <a:normAutofit fontScale="92500" lnSpcReduction="10000"/>
          </a:bodyPr>
          <a:lstStyle/>
          <a:p>
            <a:r>
              <a:rPr lang="en-US" altLang="ja-JP" b="1"/>
              <a:t>Prehistory</a:t>
            </a:r>
            <a:r>
              <a:rPr lang="en-US" altLang="ja-JP"/>
              <a:t> (1940s–1960s)</a:t>
            </a:r>
          </a:p>
          <a:p>
            <a:pPr lvl="1"/>
            <a:r>
              <a:rPr lang="en-US" altLang="ja-JP" b="1"/>
              <a:t>Foundations of Computation &amp; Language</a:t>
            </a:r>
            <a:r>
              <a:rPr lang="en-US" altLang="ja-JP"/>
              <a:t>: Turing (1936) computability; Turing Test (1950); Shannon (1948) Information Theory; McCulloch &amp; Pitts (1943) artificial neuron</a:t>
            </a:r>
          </a:p>
          <a:p>
            <a:pPr lvl="1"/>
            <a:r>
              <a:rPr lang="en-US" altLang="ja-JP" b="1"/>
              <a:t>Formal Language Theory</a:t>
            </a:r>
            <a:r>
              <a:rPr lang="en-US" altLang="ja-JP"/>
              <a:t>: Chomsky (1957) Syntactic Structures; Chomsky hierarchy; generative grammar</a:t>
            </a:r>
          </a:p>
          <a:p>
            <a:pPr lvl="1"/>
            <a:r>
              <a:rPr lang="en-US" altLang="ja-JP" b="1"/>
              <a:t>Machine Translation (MT) Origins</a:t>
            </a:r>
            <a:r>
              <a:rPr lang="en-US" altLang="ja-JP"/>
              <a:t>: Weaver memo (1949); Georgetown–IBM experiment (1954) early MT optimism</a:t>
            </a:r>
          </a:p>
          <a:p>
            <a:pPr lvl="1"/>
            <a:r>
              <a:rPr lang="en-US" altLang="ja-JP" b="1"/>
              <a:t>Early Corpora</a:t>
            </a:r>
            <a:r>
              <a:rPr lang="en-US" altLang="ja-JP"/>
              <a:t>: Brown Corpus (1961–64) enabling statistical experiments</a:t>
            </a:r>
          </a:p>
          <a:p>
            <a:pPr lvl="1"/>
            <a:r>
              <a:rPr lang="en-US" altLang="ja-JP" b="1"/>
              <a:t>Early Speech Work</a:t>
            </a:r>
            <a:r>
              <a:rPr lang="en-US" altLang="ja-JP"/>
              <a:t>: Bell Labs Audrey (1952), IBM Shoebox (1962) — digit/limited-vocabulary recognition</a:t>
            </a:r>
          </a:p>
          <a:p>
            <a:pPr lvl="1"/>
            <a:r>
              <a:rPr lang="en-US" altLang="ja-JP" b="1"/>
              <a:t>Setbacks</a:t>
            </a:r>
            <a:r>
              <a:rPr lang="en-US" altLang="ja-JP"/>
              <a:t>: ALPAC report (1966) criticized MT for “no real understanding,” leading to funding cuts</a:t>
            </a:r>
          </a:p>
        </p:txBody>
      </p:sp>
      <p:sp>
        <p:nvSpPr>
          <p:cNvPr id="6" name="スライド番号プレースホルダー 5"/>
          <p:cNvSpPr>
            <a:spLocks noGrp="1"/>
          </p:cNvSpPr>
          <p:nvPr>
            <p:ph type="sldNum" sz="quarter" idx="12"/>
          </p:nvPr>
        </p:nvSpPr>
        <p:spPr>
          <a:xfrm>
            <a:off x="8610600" y="6356350"/>
            <a:ext cx="2743200" cy="365125"/>
          </a:xfrm>
        </p:spPr>
        <p:txBody>
          <a:bodyPr/>
          <a:lstStyle/>
          <a:p>
            <a:fld id="{E34718DB-6671-4D9D-9612-C8C735E7B932}" type="slidenum">
              <a:rPr lang="en-US" altLang="ja-JP" smtClean="0"/>
              <a:pPr/>
              <a:t>13</a:t>
            </a:fld>
            <a:endParaRPr lang="en-US" altLang="ja-JP"/>
          </a:p>
        </p:txBody>
      </p:sp>
    </p:spTree>
    <p:extLst>
      <p:ext uri="{BB962C8B-B14F-4D97-AF65-F5344CB8AC3E}">
        <p14:creationId xmlns:p14="http://schemas.microsoft.com/office/powerpoint/2010/main" val="107308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38200" y="365125"/>
            <a:ext cx="10515600" cy="1325563"/>
          </a:xfrm>
        </p:spPr>
        <p:txBody>
          <a:bodyPr/>
          <a:lstStyle/>
          <a:p>
            <a:r>
              <a:rPr lang="en-US" altLang="ja-JP"/>
              <a:t>History of NLP</a:t>
            </a:r>
          </a:p>
        </p:txBody>
      </p:sp>
      <p:sp>
        <p:nvSpPr>
          <p:cNvPr id="78851" name="Rectangle 3"/>
          <p:cNvSpPr>
            <a:spLocks noGrp="1" noChangeArrowheads="1"/>
          </p:cNvSpPr>
          <p:nvPr>
            <p:ph idx="1"/>
          </p:nvPr>
        </p:nvSpPr>
        <p:spPr>
          <a:xfrm>
            <a:off x="838200" y="1825625"/>
            <a:ext cx="10515600" cy="4351338"/>
          </a:xfrm>
        </p:spPr>
        <p:txBody>
          <a:bodyPr>
            <a:normAutofit fontScale="92500" lnSpcReduction="10000"/>
          </a:bodyPr>
          <a:lstStyle/>
          <a:p>
            <a:r>
              <a:rPr lang="en-US" altLang="ja-JP" b="1"/>
              <a:t>Early Work </a:t>
            </a:r>
            <a:r>
              <a:rPr lang="en-US" altLang="ja-JP"/>
              <a:t>(1960s–1970s) – </a:t>
            </a:r>
            <a:r>
              <a:rPr lang="en-US" altLang="ja-JP" b="1"/>
              <a:t>Symbolic Era</a:t>
            </a:r>
          </a:p>
          <a:p>
            <a:pPr lvl="1"/>
            <a:r>
              <a:rPr lang="en-US" altLang="ja-JP" b="1"/>
              <a:t>Rule-based NLP</a:t>
            </a:r>
            <a:r>
              <a:rPr lang="en-US" altLang="ja-JP"/>
              <a:t>: Hand-written grammars &amp; parsers (e.g., ATN Woods 1970; Earley/CYK algorithms)</a:t>
            </a:r>
          </a:p>
          <a:p>
            <a:pPr lvl="1"/>
            <a:r>
              <a:rPr lang="en-US" altLang="ja-JP" b="1"/>
              <a:t>Semantics &amp; Knowledge</a:t>
            </a:r>
            <a:r>
              <a:rPr lang="en-US" altLang="ja-JP"/>
              <a:t>: Fillmore Case Grammar (1968); Minsky Frames (1974)</a:t>
            </a:r>
          </a:p>
          <a:p>
            <a:pPr lvl="1"/>
            <a:r>
              <a:rPr lang="en-US" altLang="ja-JP" b="1"/>
              <a:t>Dialogue/Understanding Demos</a:t>
            </a:r>
            <a:r>
              <a:rPr lang="en-US" altLang="ja-JP"/>
              <a:t>: ELIZA (Weizenbaum 1966) pattern matching; SHRDLU (Winograd 1970–72) block world</a:t>
            </a:r>
          </a:p>
          <a:p>
            <a:pPr lvl="1"/>
            <a:r>
              <a:rPr lang="en-US" altLang="ja-JP" b="1"/>
              <a:t>Logic &amp; Programming</a:t>
            </a:r>
            <a:r>
              <a:rPr lang="en-US" altLang="ja-JP"/>
              <a:t>: Prolog (</a:t>
            </a:r>
            <a:r>
              <a:rPr lang="en-US" altLang="ja-JP" err="1"/>
              <a:t>Colmerauer</a:t>
            </a:r>
            <a:r>
              <a:rPr lang="en-US" altLang="ja-JP"/>
              <a:t> 1972); LUNAR QA (Woods 1973); Pereira &amp; Warren DCG (conceptual seeds in late 1970s)</a:t>
            </a:r>
          </a:p>
          <a:p>
            <a:pPr lvl="1"/>
            <a:r>
              <a:rPr lang="en-US" altLang="ja-JP" b="1"/>
              <a:t>Probabilistic Seeds</a:t>
            </a:r>
            <a:r>
              <a:rPr lang="en-US" altLang="ja-JP"/>
              <a:t>: Mosteller &amp; Wallace (1964) Bayesian authorship; early HMM theory (Baum 1960s)</a:t>
            </a:r>
          </a:p>
          <a:p>
            <a:pPr lvl="1"/>
            <a:r>
              <a:rPr lang="en-US" altLang="ja-JP" b="1"/>
              <a:t>Funding &amp; Critiques</a:t>
            </a:r>
            <a:r>
              <a:rPr lang="en-US" altLang="ja-JP"/>
              <a:t>: DARPA Speech Understanding Research (1971–); Lighthill report (1973) dampened over-optimism</a:t>
            </a:r>
          </a:p>
        </p:txBody>
      </p:sp>
      <p:sp>
        <p:nvSpPr>
          <p:cNvPr id="6" name="スライド番号プレースホルダー 5"/>
          <p:cNvSpPr>
            <a:spLocks noGrp="1"/>
          </p:cNvSpPr>
          <p:nvPr>
            <p:ph type="sldNum" sz="quarter" idx="12"/>
          </p:nvPr>
        </p:nvSpPr>
        <p:spPr>
          <a:xfrm>
            <a:off x="8610600" y="6356350"/>
            <a:ext cx="2743200" cy="365125"/>
          </a:xfrm>
        </p:spPr>
        <p:txBody>
          <a:bodyPr/>
          <a:lstStyle/>
          <a:p>
            <a:fld id="{1847FB58-B4DF-472A-B526-EA96940DBBC5}" type="slidenum">
              <a:rPr lang="en-US" altLang="ja-JP"/>
              <a:pPr/>
              <a:t>14</a:t>
            </a:fld>
            <a:endParaRPr lang="en-US" altLang="ja-JP"/>
          </a:p>
        </p:txBody>
      </p:sp>
    </p:spTree>
    <p:extLst>
      <p:ext uri="{BB962C8B-B14F-4D97-AF65-F5344CB8AC3E}">
        <p14:creationId xmlns:p14="http://schemas.microsoft.com/office/powerpoint/2010/main" val="103338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38200" y="365125"/>
            <a:ext cx="10515600" cy="1325563"/>
          </a:xfrm>
        </p:spPr>
        <p:txBody>
          <a:bodyPr/>
          <a:lstStyle/>
          <a:p>
            <a:r>
              <a:rPr lang="en-US" altLang="ja-JP"/>
              <a:t>History of NLP</a:t>
            </a:r>
          </a:p>
        </p:txBody>
      </p:sp>
      <p:sp>
        <p:nvSpPr>
          <p:cNvPr id="80899" name="Rectangle 3"/>
          <p:cNvSpPr>
            <a:spLocks noGrp="1" noChangeArrowheads="1"/>
          </p:cNvSpPr>
          <p:nvPr>
            <p:ph idx="1"/>
          </p:nvPr>
        </p:nvSpPr>
        <p:spPr>
          <a:xfrm>
            <a:off x="838200" y="1825625"/>
            <a:ext cx="10515600" cy="4351338"/>
          </a:xfrm>
        </p:spPr>
        <p:txBody>
          <a:bodyPr>
            <a:normAutofit lnSpcReduction="10000"/>
          </a:bodyPr>
          <a:lstStyle/>
          <a:p>
            <a:r>
              <a:rPr lang="en-US" altLang="ja-JP" b="1"/>
              <a:t>“Middle Ages” / Transition</a:t>
            </a:r>
            <a:r>
              <a:rPr lang="en-US" altLang="ja-JP"/>
              <a:t> (1970s–1990s)</a:t>
            </a:r>
          </a:p>
          <a:p>
            <a:pPr lvl="1"/>
            <a:r>
              <a:rPr lang="en-US" altLang="ja-JP" b="1"/>
              <a:t>HMM Breakthroughs</a:t>
            </a:r>
            <a:r>
              <a:rPr lang="en-US" altLang="ja-JP"/>
              <a:t>: Applied to speech by Baker/Dragon, IBM Jelinek; Tangora (1980s) large-vocabulary ASR; CMU Harpy/Sphinx</a:t>
            </a:r>
          </a:p>
          <a:p>
            <a:pPr lvl="1"/>
            <a:r>
              <a:rPr lang="en-US" altLang="ja-JP" b="1"/>
              <a:t>Formal Semantics</a:t>
            </a:r>
            <a:r>
              <a:rPr lang="en-US" altLang="ja-JP"/>
              <a:t>: Montague Grammar (1970) — rigorous compositional semantics</a:t>
            </a:r>
          </a:p>
          <a:p>
            <a:pPr lvl="1"/>
            <a:r>
              <a:rPr lang="en-US" altLang="ja-JP" b="1"/>
              <a:t>Discourse &amp; Dialogue</a:t>
            </a:r>
            <a:r>
              <a:rPr lang="en-US" altLang="ja-JP"/>
              <a:t>: Grosz &amp; Sidner (1986) discourse structure; Mann &amp; Thompson (1988) RST; Grice (1975) conversational implicature</a:t>
            </a:r>
          </a:p>
          <a:p>
            <a:pPr lvl="1"/>
            <a:r>
              <a:rPr lang="en-US" altLang="ja-JP" b="1"/>
              <a:t>Knowledge &amp; Story Understanding</a:t>
            </a:r>
            <a:r>
              <a:rPr lang="en-US" altLang="ja-JP"/>
              <a:t>: Schank Conceptual Dependency (1969); Scripts (1977); systems MARGIE/SAM</a:t>
            </a:r>
          </a:p>
          <a:p>
            <a:pPr lvl="1"/>
            <a:r>
              <a:rPr lang="en-US" altLang="ja-JP" b="1"/>
              <a:t>Resources &amp; Evaluation</a:t>
            </a:r>
            <a:r>
              <a:rPr lang="en-US" altLang="ja-JP"/>
              <a:t>: Penn Treebank (Marcus 1993); WordNet (Miller 1995); MUC (IE) &amp; TREC (QA) shared tasks</a:t>
            </a:r>
          </a:p>
          <a:p>
            <a:pPr lvl="1"/>
            <a:r>
              <a:rPr lang="en-US" altLang="ja-JP" b="1"/>
              <a:t>Paradigm Shift</a:t>
            </a:r>
            <a:r>
              <a:rPr lang="en-US" altLang="ja-JP"/>
              <a:t>: From rule-based systems to data-driven statistics</a:t>
            </a:r>
          </a:p>
          <a:p>
            <a:pPr lvl="1"/>
            <a:endParaRPr lang="en-US" altLang="ja-JP"/>
          </a:p>
        </p:txBody>
      </p:sp>
      <p:sp>
        <p:nvSpPr>
          <p:cNvPr id="6" name="スライド番号プレースホルダー 5"/>
          <p:cNvSpPr>
            <a:spLocks noGrp="1"/>
          </p:cNvSpPr>
          <p:nvPr>
            <p:ph type="sldNum" sz="quarter" idx="12"/>
          </p:nvPr>
        </p:nvSpPr>
        <p:spPr>
          <a:xfrm>
            <a:off x="8610600" y="6356350"/>
            <a:ext cx="2743200" cy="365125"/>
          </a:xfrm>
        </p:spPr>
        <p:txBody>
          <a:bodyPr/>
          <a:lstStyle/>
          <a:p>
            <a:fld id="{9152CEBC-B95C-4EE3-99AD-F22567298B3A}" type="slidenum">
              <a:rPr lang="en-US" altLang="ja-JP"/>
              <a:pPr/>
              <a:t>15</a:t>
            </a:fld>
            <a:endParaRPr lang="en-US" altLang="ja-JP"/>
          </a:p>
        </p:txBody>
      </p:sp>
    </p:spTree>
    <p:extLst>
      <p:ext uri="{BB962C8B-B14F-4D97-AF65-F5344CB8AC3E}">
        <p14:creationId xmlns:p14="http://schemas.microsoft.com/office/powerpoint/2010/main" val="199501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CD3E3-2B1F-2EDC-7E8C-1B8CBD1EFE64}"/>
            </a:ext>
          </a:extLst>
        </p:cNvPr>
        <p:cNvGrpSpPr/>
        <p:nvPr/>
      </p:nvGrpSpPr>
      <p:grpSpPr>
        <a:xfrm>
          <a:off x="0" y="0"/>
          <a:ext cx="0" cy="0"/>
          <a:chOff x="0" y="0"/>
          <a:chExt cx="0" cy="0"/>
        </a:xfrm>
      </p:grpSpPr>
      <p:sp>
        <p:nvSpPr>
          <p:cNvPr id="80898" name="Rectangle 2">
            <a:extLst>
              <a:ext uri="{FF2B5EF4-FFF2-40B4-BE49-F238E27FC236}">
                <a16:creationId xmlns:a16="http://schemas.microsoft.com/office/drawing/2014/main" id="{924EE6AF-8E43-CA99-D1A6-F22F27E55A03}"/>
              </a:ext>
            </a:extLst>
          </p:cNvPr>
          <p:cNvSpPr>
            <a:spLocks noGrp="1" noChangeArrowheads="1"/>
          </p:cNvSpPr>
          <p:nvPr>
            <p:ph type="title"/>
          </p:nvPr>
        </p:nvSpPr>
        <p:spPr>
          <a:xfrm>
            <a:off x="838200" y="365125"/>
            <a:ext cx="10515600" cy="1325563"/>
          </a:xfrm>
        </p:spPr>
        <p:txBody>
          <a:bodyPr/>
          <a:lstStyle/>
          <a:p>
            <a:r>
              <a:rPr lang="en-US" altLang="ja-JP"/>
              <a:t>History of NLP</a:t>
            </a:r>
          </a:p>
        </p:txBody>
      </p:sp>
      <p:sp>
        <p:nvSpPr>
          <p:cNvPr id="80899" name="Rectangle 3">
            <a:extLst>
              <a:ext uri="{FF2B5EF4-FFF2-40B4-BE49-F238E27FC236}">
                <a16:creationId xmlns:a16="http://schemas.microsoft.com/office/drawing/2014/main" id="{0FA9DE74-9245-BF05-AC5A-E4AEAECE89F4}"/>
              </a:ext>
            </a:extLst>
          </p:cNvPr>
          <p:cNvSpPr>
            <a:spLocks noGrp="1" noChangeArrowheads="1"/>
          </p:cNvSpPr>
          <p:nvPr>
            <p:ph idx="1"/>
          </p:nvPr>
        </p:nvSpPr>
        <p:spPr>
          <a:xfrm>
            <a:off x="838200" y="1825625"/>
            <a:ext cx="10515600" cy="4351338"/>
          </a:xfrm>
        </p:spPr>
        <p:txBody>
          <a:bodyPr>
            <a:normAutofit lnSpcReduction="10000"/>
          </a:bodyPr>
          <a:lstStyle/>
          <a:p>
            <a:r>
              <a:rPr lang="en-US" altLang="ja-JP" b="1"/>
              <a:t>Statistical Revolution </a:t>
            </a:r>
            <a:r>
              <a:rPr lang="en-US" altLang="ja-JP"/>
              <a:t>(1990s–2000s)</a:t>
            </a:r>
          </a:p>
          <a:p>
            <a:pPr lvl="1"/>
            <a:r>
              <a:rPr lang="en-US" altLang="ja-JP" b="1"/>
              <a:t>Data + Compute </a:t>
            </a:r>
            <a:r>
              <a:rPr lang="en-US" altLang="ja-JP"/>
              <a:t>= Machine Learning NLP</a:t>
            </a:r>
          </a:p>
          <a:p>
            <a:pPr lvl="1"/>
            <a:r>
              <a:rPr lang="en-US" altLang="ja-JP" b="1"/>
              <a:t>n-gram Language Models</a:t>
            </a:r>
            <a:r>
              <a:rPr lang="en-US" altLang="ja-JP"/>
              <a:t>: Katz back-off; Kneser–Ney smoothing — standard for ASR, input methods, spelling correction</a:t>
            </a:r>
          </a:p>
          <a:p>
            <a:pPr lvl="1"/>
            <a:r>
              <a:rPr lang="en-US" altLang="ja-JP" b="1"/>
              <a:t>Sequence Labeling</a:t>
            </a:r>
            <a:r>
              <a:rPr lang="en-US" altLang="ja-JP"/>
              <a:t>: HMM POS/NER; Brill Tagger (1992); MEMM (McCallum 2000); CRF (Lafferty 2001)</a:t>
            </a:r>
          </a:p>
          <a:p>
            <a:pPr lvl="1"/>
            <a:r>
              <a:rPr lang="en-US" altLang="ja-JP" b="1"/>
              <a:t>Classification &amp; Parsing</a:t>
            </a:r>
            <a:r>
              <a:rPr lang="en-US" altLang="ja-JP"/>
              <a:t>: </a:t>
            </a:r>
            <a:r>
              <a:rPr lang="en-US" altLang="ja-JP" err="1"/>
              <a:t>MaxEnt</a:t>
            </a:r>
            <a:r>
              <a:rPr lang="en-US" altLang="ja-JP"/>
              <a:t> (Berger 1996); SVM text classification (Joachims 1998); Collins/</a:t>
            </a:r>
            <a:r>
              <a:rPr lang="en-US" altLang="ja-JP" err="1"/>
              <a:t>Charniak</a:t>
            </a:r>
            <a:r>
              <a:rPr lang="en-US" altLang="ja-JP"/>
              <a:t> statistical parsers</a:t>
            </a:r>
          </a:p>
          <a:p>
            <a:pPr lvl="1"/>
            <a:r>
              <a:rPr lang="en-US" altLang="ja-JP" b="1"/>
              <a:t>Machine Translation</a:t>
            </a:r>
            <a:r>
              <a:rPr lang="en-US" altLang="ja-JP"/>
              <a:t>: IBM statistical MT (Brown et al. 1993); BLEU metric (</a:t>
            </a:r>
            <a:r>
              <a:rPr lang="en-US" altLang="ja-JP" err="1"/>
              <a:t>Papineni</a:t>
            </a:r>
            <a:r>
              <a:rPr lang="en-US" altLang="ja-JP"/>
              <a:t> 2002); Google SMT deployment (2006)</a:t>
            </a:r>
          </a:p>
          <a:p>
            <a:pPr lvl="1"/>
            <a:r>
              <a:rPr lang="en-US" altLang="ja-JP" b="1"/>
              <a:t>Industrial Products</a:t>
            </a:r>
            <a:r>
              <a:rPr lang="en-US" altLang="ja-JP"/>
              <a:t>: Dragon NaturallySpeaking (1997) speech dictation; large-scale spam filters; web search query understanding</a:t>
            </a:r>
          </a:p>
        </p:txBody>
      </p:sp>
      <p:sp>
        <p:nvSpPr>
          <p:cNvPr id="6" name="スライド番号プレースホルダー 5">
            <a:extLst>
              <a:ext uri="{FF2B5EF4-FFF2-40B4-BE49-F238E27FC236}">
                <a16:creationId xmlns:a16="http://schemas.microsoft.com/office/drawing/2014/main" id="{C11DFC83-2942-0198-D635-118CDBED55E5}"/>
              </a:ext>
            </a:extLst>
          </p:cNvPr>
          <p:cNvSpPr>
            <a:spLocks noGrp="1"/>
          </p:cNvSpPr>
          <p:nvPr>
            <p:ph type="sldNum" sz="quarter" idx="12"/>
          </p:nvPr>
        </p:nvSpPr>
        <p:spPr>
          <a:xfrm>
            <a:off x="8610600" y="6356350"/>
            <a:ext cx="2743200" cy="365125"/>
          </a:xfrm>
        </p:spPr>
        <p:txBody>
          <a:bodyPr/>
          <a:lstStyle/>
          <a:p>
            <a:fld id="{9152CEBC-B95C-4EE3-99AD-F22567298B3A}" type="slidenum">
              <a:rPr lang="en-US" altLang="ja-JP"/>
              <a:pPr/>
              <a:t>16</a:t>
            </a:fld>
            <a:endParaRPr lang="en-US" altLang="ja-JP"/>
          </a:p>
        </p:txBody>
      </p:sp>
    </p:spTree>
    <p:extLst>
      <p:ext uri="{BB962C8B-B14F-4D97-AF65-F5344CB8AC3E}">
        <p14:creationId xmlns:p14="http://schemas.microsoft.com/office/powerpoint/2010/main" val="816372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29F8F-E6DA-782D-5DBD-0BB440E72A9C}"/>
              </a:ext>
            </a:extLst>
          </p:cNvPr>
          <p:cNvSpPr>
            <a:spLocks noGrp="1"/>
          </p:cNvSpPr>
          <p:nvPr>
            <p:ph type="title"/>
          </p:nvPr>
        </p:nvSpPr>
        <p:spPr>
          <a:xfrm>
            <a:off x="838200" y="365125"/>
            <a:ext cx="10515600" cy="1325563"/>
          </a:xfrm>
        </p:spPr>
        <p:txBody>
          <a:bodyPr/>
          <a:lstStyle/>
          <a:p>
            <a:r>
              <a:rPr lang="en-US" altLang="ja-JP"/>
              <a:t>History of NLP</a:t>
            </a:r>
            <a:endParaRPr lang="ja-JP" altLang="en-US"/>
          </a:p>
        </p:txBody>
      </p:sp>
      <p:sp>
        <p:nvSpPr>
          <p:cNvPr id="3" name="コンテンツ プレースホルダー 2">
            <a:extLst>
              <a:ext uri="{FF2B5EF4-FFF2-40B4-BE49-F238E27FC236}">
                <a16:creationId xmlns:a16="http://schemas.microsoft.com/office/drawing/2014/main" id="{6B8E8844-C8F4-C777-D647-C39FC45899A1}"/>
              </a:ext>
            </a:extLst>
          </p:cNvPr>
          <p:cNvSpPr>
            <a:spLocks noGrp="1"/>
          </p:cNvSpPr>
          <p:nvPr>
            <p:ph idx="1"/>
          </p:nvPr>
        </p:nvSpPr>
        <p:spPr>
          <a:xfrm>
            <a:off x="838200" y="1825625"/>
            <a:ext cx="10515600" cy="4351338"/>
          </a:xfrm>
        </p:spPr>
        <p:txBody>
          <a:bodyPr>
            <a:normAutofit fontScale="92500" lnSpcReduction="20000"/>
          </a:bodyPr>
          <a:lstStyle/>
          <a:p>
            <a:r>
              <a:rPr lang="en-US" altLang="ja-JP" b="1"/>
              <a:t>Distributed Representations &amp; Neural Era </a:t>
            </a:r>
            <a:r>
              <a:rPr lang="en-US" altLang="ja-JP"/>
              <a:t>(2010s–present*)</a:t>
            </a:r>
          </a:p>
          <a:p>
            <a:pPr lvl="1"/>
            <a:r>
              <a:rPr lang="en-US" altLang="ja-JP" b="1"/>
              <a:t>Word Embeddings</a:t>
            </a:r>
            <a:r>
              <a:rPr lang="en-US" altLang="ja-JP"/>
              <a:t>: Word2Vec (</a:t>
            </a:r>
            <a:r>
              <a:rPr lang="en-US" altLang="ja-JP" err="1"/>
              <a:t>Mikolov</a:t>
            </a:r>
            <a:r>
              <a:rPr lang="en-US" altLang="ja-JP"/>
              <a:t> 2013); </a:t>
            </a:r>
            <a:r>
              <a:rPr lang="en-US" altLang="ja-JP" err="1"/>
              <a:t>GloVe</a:t>
            </a:r>
            <a:r>
              <a:rPr lang="en-US" altLang="ja-JP"/>
              <a:t> (2014); </a:t>
            </a:r>
            <a:r>
              <a:rPr lang="en-US" altLang="ja-JP" err="1"/>
              <a:t>fastText</a:t>
            </a:r>
            <a:r>
              <a:rPr lang="en-US" altLang="ja-JP"/>
              <a:t> (2017); Doc2Vec (2014)</a:t>
            </a:r>
          </a:p>
          <a:p>
            <a:pPr lvl="1"/>
            <a:r>
              <a:rPr lang="en-US" altLang="ja-JP" b="1"/>
              <a:t>Neural Language Models</a:t>
            </a:r>
            <a:r>
              <a:rPr lang="en-US" altLang="ja-JP"/>
              <a:t>: Bengio et al. (2003) → </a:t>
            </a:r>
            <a:r>
              <a:rPr lang="en-US" altLang="ja-JP" err="1"/>
              <a:t>Mikolov</a:t>
            </a:r>
            <a:r>
              <a:rPr lang="en-US" altLang="ja-JP"/>
              <a:t> (2010) RNNLM for practical use</a:t>
            </a:r>
          </a:p>
          <a:p>
            <a:pPr lvl="1"/>
            <a:r>
              <a:rPr lang="en-US" altLang="ja-JP" b="1"/>
              <a:t>Sequence Models</a:t>
            </a:r>
            <a:r>
              <a:rPr lang="en-US" altLang="ja-JP"/>
              <a:t>: LSTM (Hochreiter &amp; </a:t>
            </a:r>
            <a:r>
              <a:rPr lang="en-US" altLang="ja-JP" err="1"/>
              <a:t>Schmidhuber</a:t>
            </a:r>
            <a:r>
              <a:rPr lang="en-US" altLang="ja-JP"/>
              <a:t> 1997, widely adopted in 2010s); GRU (Cho 2014)</a:t>
            </a:r>
          </a:p>
          <a:p>
            <a:pPr lvl="1"/>
            <a:r>
              <a:rPr lang="en-US" altLang="ja-JP" b="1"/>
              <a:t>Encoder–Decoder Framework</a:t>
            </a:r>
            <a:r>
              <a:rPr lang="en-US" altLang="ja-JP"/>
              <a:t>: Seq2Seq (</a:t>
            </a:r>
            <a:r>
              <a:rPr lang="en-US" altLang="ja-JP" err="1"/>
              <a:t>Sutskever</a:t>
            </a:r>
            <a:r>
              <a:rPr lang="en-US" altLang="ja-JP"/>
              <a:t> 2014) for MT and summarization</a:t>
            </a:r>
          </a:p>
          <a:p>
            <a:pPr lvl="1"/>
            <a:r>
              <a:rPr lang="en-US" altLang="ja-JP" b="1" err="1"/>
              <a:t>Bahdanau</a:t>
            </a:r>
            <a:r>
              <a:rPr lang="en-US" altLang="ja-JP" b="1"/>
              <a:t> Attention </a:t>
            </a:r>
            <a:r>
              <a:rPr lang="en-US" altLang="ja-JP"/>
              <a:t>(2015) — mitigates information bottlenecks (skip if limiting to pre-Transformer)</a:t>
            </a:r>
          </a:p>
          <a:p>
            <a:pPr lvl="1"/>
            <a:r>
              <a:rPr lang="en-US" altLang="ja-JP" b="1"/>
              <a:t>Real-world Systems</a:t>
            </a:r>
            <a:r>
              <a:rPr lang="en-US" altLang="ja-JP"/>
              <a:t>: Google Neural MT (2016); voice assistants (Siri, Alexa, Cortana); IBM Watson (Jeopardy! 2011)</a:t>
            </a:r>
          </a:p>
          <a:p>
            <a:pPr lvl="1"/>
            <a:r>
              <a:rPr lang="en-US" altLang="ja-JP" b="1"/>
              <a:t>Open Challenges</a:t>
            </a:r>
            <a:r>
              <a:rPr lang="en-US" altLang="ja-JP"/>
              <a:t>: scaling &amp; energy use, bias/fairness (Caliskan 2017), interpretability and sustainability</a:t>
            </a:r>
          </a:p>
          <a:p>
            <a:endParaRPr lang="ja-JP" altLang="en-US"/>
          </a:p>
        </p:txBody>
      </p:sp>
    </p:spTree>
    <p:extLst>
      <p:ext uri="{BB962C8B-B14F-4D97-AF65-F5344CB8AC3E}">
        <p14:creationId xmlns:p14="http://schemas.microsoft.com/office/powerpoint/2010/main" val="363264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7F3D4-B140-915A-9A50-5259B49C7FF9}"/>
              </a:ext>
            </a:extLst>
          </p:cNvPr>
          <p:cNvSpPr>
            <a:spLocks noGrp="1"/>
          </p:cNvSpPr>
          <p:nvPr>
            <p:ph type="title"/>
          </p:nvPr>
        </p:nvSpPr>
        <p:spPr/>
        <p:txBody>
          <a:bodyPr/>
          <a:lstStyle/>
          <a:p>
            <a:r>
              <a:rPr kumimoji="1" lang="en-US" altLang="ja-JP"/>
              <a:t>NLP Pipeline</a:t>
            </a:r>
            <a:endParaRPr kumimoji="1" lang="ja-JP" altLang="en-US"/>
          </a:p>
        </p:txBody>
      </p:sp>
      <p:sp>
        <p:nvSpPr>
          <p:cNvPr id="3" name="コンテンツ プレースホルダー 2">
            <a:extLst>
              <a:ext uri="{FF2B5EF4-FFF2-40B4-BE49-F238E27FC236}">
                <a16:creationId xmlns:a16="http://schemas.microsoft.com/office/drawing/2014/main" id="{C2F2AE75-D5DE-163C-88CB-55003C5AD682}"/>
              </a:ext>
            </a:extLst>
          </p:cNvPr>
          <p:cNvSpPr>
            <a:spLocks noGrp="1"/>
          </p:cNvSpPr>
          <p:nvPr>
            <p:ph idx="1"/>
          </p:nvPr>
        </p:nvSpPr>
        <p:spPr/>
        <p:txBody>
          <a:bodyPr>
            <a:normAutofit fontScale="85000" lnSpcReduction="10000"/>
          </a:bodyPr>
          <a:lstStyle/>
          <a:p>
            <a:r>
              <a:rPr lang="en-US" altLang="ja-JP" b="1"/>
              <a:t>Cognitive / Neuroscience-inspired Understanding Pipeline</a:t>
            </a:r>
          </a:p>
          <a:p>
            <a:pPr lvl="1"/>
            <a:r>
              <a:rPr lang="en-US" altLang="ja-JP" b="1"/>
              <a:t>Foundation</a:t>
            </a:r>
            <a:endParaRPr lang="en-US" altLang="ja-JP"/>
          </a:p>
          <a:p>
            <a:pPr lvl="2"/>
            <a:r>
              <a:rPr lang="en-US" altLang="ja-JP"/>
              <a:t>Human language comprehension mechanisms (sensory input → neural processing)</a:t>
            </a:r>
          </a:p>
          <a:p>
            <a:pPr lvl="1"/>
            <a:r>
              <a:rPr lang="en-US" altLang="ja-JP" b="1"/>
              <a:t>Approach</a:t>
            </a:r>
            <a:endParaRPr lang="en-US" altLang="ja-JP"/>
          </a:p>
          <a:p>
            <a:pPr lvl="2"/>
            <a:r>
              <a:rPr lang="en-US" altLang="ja-JP"/>
              <a:t>Psycholinguistics, neurolinguistics</a:t>
            </a:r>
          </a:p>
          <a:p>
            <a:pPr lvl="1"/>
            <a:r>
              <a:rPr lang="en-US" altLang="ja-JP" b="1"/>
              <a:t>Flow (conceptual model)</a:t>
            </a:r>
            <a:endParaRPr lang="en-US" altLang="ja-JP"/>
          </a:p>
          <a:p>
            <a:pPr lvl="2"/>
            <a:r>
              <a:rPr lang="en-US" altLang="ja-JP"/>
              <a:t>Sensory input (auditory waveforms / visual information)</a:t>
            </a:r>
          </a:p>
          <a:p>
            <a:pPr lvl="2"/>
            <a:r>
              <a:rPr lang="en-US" altLang="ja-JP"/>
              <a:t>Phonological &amp; morphological processing (phoneme recognition, morpheme segmentation)</a:t>
            </a:r>
          </a:p>
          <a:p>
            <a:pPr lvl="2"/>
            <a:r>
              <a:rPr lang="en-US" altLang="ja-JP"/>
              <a:t>Syntactic processing (incrementally building sentence structure)</a:t>
            </a:r>
          </a:p>
          <a:p>
            <a:pPr lvl="2"/>
            <a:r>
              <a:rPr lang="en-US" altLang="ja-JP"/>
              <a:t>Semantic integration (matching with mental lexicon and knowledge networks)</a:t>
            </a:r>
          </a:p>
          <a:p>
            <a:pPr lvl="2"/>
            <a:r>
              <a:rPr lang="en-US" altLang="ja-JP"/>
              <a:t>Situation model construction (integrating discourse with context and experience)</a:t>
            </a:r>
          </a:p>
          <a:p>
            <a:pPr lvl="1"/>
            <a:r>
              <a:rPr lang="en-US" altLang="ja-JP" b="1"/>
              <a:t>Characteristics</a:t>
            </a:r>
            <a:endParaRPr lang="en-US" altLang="ja-JP"/>
          </a:p>
          <a:p>
            <a:pPr lvl="2"/>
            <a:r>
              <a:rPr lang="en-US" altLang="ja-JP"/>
              <a:t>Mixture of parallel and sequential processing</a:t>
            </a:r>
          </a:p>
          <a:p>
            <a:pPr lvl="2"/>
            <a:r>
              <a:rPr lang="en-US" altLang="ja-JP"/>
              <a:t>Extralinguistic cues (gesture, environment) contribute to comprehension</a:t>
            </a:r>
          </a:p>
          <a:p>
            <a:pPr lvl="2"/>
            <a:r>
              <a:rPr lang="en-US" altLang="ja-JP"/>
              <a:t>Continuous prediction and completion during understanding</a:t>
            </a:r>
          </a:p>
          <a:p>
            <a:endParaRPr kumimoji="1" lang="ja-JP" altLang="en-US"/>
          </a:p>
        </p:txBody>
      </p:sp>
    </p:spTree>
    <p:extLst>
      <p:ext uri="{BB962C8B-B14F-4D97-AF65-F5344CB8AC3E}">
        <p14:creationId xmlns:p14="http://schemas.microsoft.com/office/powerpoint/2010/main" val="168172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20E9-110F-F3B7-DE64-DBA20CF3823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588E16-A0A3-50F0-F69E-081F31317828}"/>
              </a:ext>
            </a:extLst>
          </p:cNvPr>
          <p:cNvSpPr>
            <a:spLocks noGrp="1"/>
          </p:cNvSpPr>
          <p:nvPr>
            <p:ph type="title"/>
          </p:nvPr>
        </p:nvSpPr>
        <p:spPr/>
        <p:txBody>
          <a:bodyPr/>
          <a:lstStyle/>
          <a:p>
            <a:r>
              <a:rPr kumimoji="1" lang="en-US" altLang="ja-JP"/>
              <a:t>NLP Pipeline</a:t>
            </a:r>
            <a:endParaRPr kumimoji="1" lang="ja-JP" altLang="en-US"/>
          </a:p>
        </p:txBody>
      </p:sp>
      <p:sp>
        <p:nvSpPr>
          <p:cNvPr id="3" name="コンテンツ プレースホルダー 2">
            <a:extLst>
              <a:ext uri="{FF2B5EF4-FFF2-40B4-BE49-F238E27FC236}">
                <a16:creationId xmlns:a16="http://schemas.microsoft.com/office/drawing/2014/main" id="{8E71C551-4DF7-CF74-137F-ED09646C6F7A}"/>
              </a:ext>
            </a:extLst>
          </p:cNvPr>
          <p:cNvSpPr>
            <a:spLocks noGrp="1"/>
          </p:cNvSpPr>
          <p:nvPr>
            <p:ph idx="1"/>
          </p:nvPr>
        </p:nvSpPr>
        <p:spPr/>
        <p:txBody>
          <a:bodyPr>
            <a:normAutofit fontScale="92500" lnSpcReduction="20000"/>
          </a:bodyPr>
          <a:lstStyle/>
          <a:p>
            <a:r>
              <a:rPr lang="en-US" altLang="ja-JP" b="1"/>
              <a:t>Classical Linguistics–based NLP Pipeline</a:t>
            </a:r>
          </a:p>
          <a:p>
            <a:pPr lvl="1"/>
            <a:r>
              <a:rPr lang="en-US" altLang="ja-JP" b="1"/>
              <a:t>Foundation</a:t>
            </a:r>
            <a:endParaRPr lang="en-US" altLang="ja-JP"/>
          </a:p>
          <a:p>
            <a:pPr lvl="2"/>
            <a:r>
              <a:rPr lang="en-US" altLang="ja-JP"/>
              <a:t>Formal language theory, grammar rules, formal semantics</a:t>
            </a:r>
          </a:p>
          <a:p>
            <a:pPr lvl="1"/>
            <a:r>
              <a:rPr lang="en-US" altLang="ja-JP" b="1"/>
              <a:t>Approach</a:t>
            </a:r>
            <a:endParaRPr lang="en-US" altLang="ja-JP"/>
          </a:p>
          <a:p>
            <a:pPr lvl="2"/>
            <a:r>
              <a:rPr lang="en-US" altLang="ja-JP"/>
              <a:t>Rule-based processing, syntactic parsing, symbolic reasoning</a:t>
            </a:r>
          </a:p>
          <a:p>
            <a:pPr lvl="1"/>
            <a:r>
              <a:rPr lang="en-US" altLang="ja-JP" b="1"/>
              <a:t>Flow (example: sentence meaning)</a:t>
            </a:r>
            <a:endParaRPr lang="en-US" altLang="ja-JP"/>
          </a:p>
          <a:p>
            <a:pPr lvl="2"/>
            <a:r>
              <a:rPr lang="en-US" altLang="ja-JP"/>
              <a:t>Morphological analysis (split into morphemes, POS tagging)</a:t>
            </a:r>
          </a:p>
          <a:p>
            <a:pPr lvl="2"/>
            <a:r>
              <a:rPr lang="en-US" altLang="ja-JP"/>
              <a:t>Syntactic parsing (build parse trees based on grammar)</a:t>
            </a:r>
          </a:p>
          <a:p>
            <a:pPr lvl="2"/>
            <a:r>
              <a:rPr lang="en-US" altLang="ja-JP"/>
              <a:t>Semantic analysis (word sense disambiguation, semantic role labeling)</a:t>
            </a:r>
          </a:p>
          <a:p>
            <a:pPr lvl="2"/>
            <a:r>
              <a:rPr lang="en-US" altLang="ja-JP"/>
              <a:t>Discourse analysis &amp; inference (context and world knowledge)</a:t>
            </a:r>
          </a:p>
          <a:p>
            <a:pPr lvl="1"/>
            <a:r>
              <a:rPr lang="en-US" altLang="ja-JP" b="1"/>
              <a:t>Characteristics</a:t>
            </a:r>
            <a:endParaRPr lang="en-US" altLang="ja-JP"/>
          </a:p>
          <a:p>
            <a:pPr lvl="2"/>
            <a:r>
              <a:rPr lang="en-US" altLang="ja-JP"/>
              <a:t>High transparency and explainability at each step</a:t>
            </a:r>
          </a:p>
          <a:p>
            <a:pPr lvl="2"/>
            <a:r>
              <a:rPr lang="en-US" altLang="ja-JP"/>
              <a:t>Hard to handle domain transfer and polysemy</a:t>
            </a:r>
          </a:p>
          <a:p>
            <a:pPr lvl="2"/>
            <a:r>
              <a:rPr lang="en-US" altLang="ja-JP"/>
              <a:t>Costly to build and maintain large rule sets or knowledge bases</a:t>
            </a:r>
          </a:p>
        </p:txBody>
      </p:sp>
    </p:spTree>
    <p:extLst>
      <p:ext uri="{BB962C8B-B14F-4D97-AF65-F5344CB8AC3E}">
        <p14:creationId xmlns:p14="http://schemas.microsoft.com/office/powerpoint/2010/main" val="319244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022ED-E79C-1262-F476-A9D202BC2680}"/>
              </a:ext>
            </a:extLst>
          </p:cNvPr>
          <p:cNvSpPr>
            <a:spLocks noGrp="1"/>
          </p:cNvSpPr>
          <p:nvPr>
            <p:ph type="title"/>
          </p:nvPr>
        </p:nvSpPr>
        <p:spPr/>
        <p:txBody>
          <a:bodyPr/>
          <a:lstStyle/>
          <a:p>
            <a:r>
              <a:rPr lang="en-US" altLang="ja-JP"/>
              <a:t>Plan for </a:t>
            </a:r>
            <a:r>
              <a:rPr lang="en-US" altLang="ja-JP" err="1"/>
              <a:t>Lec</a:t>
            </a:r>
            <a:r>
              <a:rPr lang="en-US" altLang="ja-JP"/>
              <a:t>. 1 – </a:t>
            </a:r>
            <a:r>
              <a:rPr lang="en-US" altLang="ja-JP" err="1"/>
              <a:t>Lec</a:t>
            </a:r>
            <a:r>
              <a:rPr lang="en-US" altLang="ja-JP"/>
              <a:t>. 6</a:t>
            </a:r>
            <a:endParaRPr kumimoji="1" lang="ja-JP" altLang="en-US"/>
          </a:p>
        </p:txBody>
      </p:sp>
      <p:sp>
        <p:nvSpPr>
          <p:cNvPr id="3" name="コンテンツ プレースホルダー 2">
            <a:extLst>
              <a:ext uri="{FF2B5EF4-FFF2-40B4-BE49-F238E27FC236}">
                <a16:creationId xmlns:a16="http://schemas.microsoft.com/office/drawing/2014/main" id="{4DB30440-D410-E583-4EC1-1B23D046DBB8}"/>
              </a:ext>
            </a:extLst>
          </p:cNvPr>
          <p:cNvSpPr>
            <a:spLocks noGrp="1"/>
          </p:cNvSpPr>
          <p:nvPr>
            <p:ph idx="1"/>
          </p:nvPr>
        </p:nvSpPr>
        <p:spPr/>
        <p:txBody>
          <a:bodyPr>
            <a:normAutofit fontScale="62500" lnSpcReduction="20000"/>
          </a:bodyPr>
          <a:lstStyle/>
          <a:p>
            <a:r>
              <a:rPr kumimoji="1" lang="en-US" altLang="ja-JP"/>
              <a:t>Lec.1	(10/6)	Introduction to NLP and NLTK Pipeline</a:t>
            </a:r>
          </a:p>
          <a:p>
            <a:pPr lvl="1"/>
            <a:r>
              <a:rPr kumimoji="1" lang="en-US" altLang="ja-JP"/>
              <a:t>NLP definition &amp; tasks, history &amp; paradigm shifts,</a:t>
            </a:r>
            <a:r>
              <a:rPr kumimoji="1" lang="ja-JP" altLang="en-US"/>
              <a:t> </a:t>
            </a:r>
            <a:r>
              <a:rPr kumimoji="1" lang="en-US" altLang="ja-JP"/>
              <a:t>classical / brain / neural pipelines,</a:t>
            </a:r>
            <a:r>
              <a:rPr kumimoji="1" lang="ja-JP" altLang="en-US"/>
              <a:t> </a:t>
            </a:r>
            <a:r>
              <a:rPr kumimoji="1" lang="en-US" altLang="ja-JP"/>
              <a:t>fundamental features (</a:t>
            </a:r>
            <a:r>
              <a:rPr kumimoji="1" lang="en-US" altLang="ja-JP" err="1"/>
              <a:t>BoW</a:t>
            </a:r>
            <a:r>
              <a:rPr kumimoji="1" lang="en-US" altLang="ja-JP"/>
              <a:t>, TF-IDF, LSA) NLTK processing flow</a:t>
            </a:r>
          </a:p>
          <a:p>
            <a:r>
              <a:rPr kumimoji="1" lang="en-US" altLang="ja-JP"/>
              <a:t>Lec.2	(10/8)	Hands-on: NLTK Pipeline (Self-study)</a:t>
            </a:r>
          </a:p>
          <a:p>
            <a:pPr lvl="1"/>
            <a:r>
              <a:rPr kumimoji="1" lang="en-US" altLang="ja-JP"/>
              <a:t>Google </a:t>
            </a:r>
            <a:r>
              <a:rPr kumimoji="1" lang="en-US" altLang="ja-JP" err="1"/>
              <a:t>Colab</a:t>
            </a:r>
            <a:r>
              <a:rPr kumimoji="1" lang="en-US" altLang="ja-JP"/>
              <a:t> setup, corpus loading (Bible),</a:t>
            </a:r>
            <a:r>
              <a:rPr kumimoji="1" lang="ja-JP" altLang="en-US"/>
              <a:t> </a:t>
            </a:r>
            <a:r>
              <a:rPr kumimoji="1" lang="en-US" altLang="ja-JP"/>
              <a:t>tokenization &amp; POS tagging, frequency &amp; TF-IDF analysis, text search &amp; simple classification</a:t>
            </a:r>
          </a:p>
          <a:p>
            <a:r>
              <a:rPr kumimoji="1" lang="en-US" altLang="ja-JP"/>
              <a:t>Lec.3	(10/15)	Statistical Models for Language</a:t>
            </a:r>
          </a:p>
          <a:p>
            <a:pPr lvl="1"/>
            <a:r>
              <a:rPr kumimoji="1" lang="en-US" altLang="ja-JP"/>
              <a:t>n-gram language model, Markov assumption, smoothing &amp; back-off, Hidden Markov Model (POS tagging), </a:t>
            </a:r>
            <a:r>
              <a:rPr kumimoji="1" lang="ja-JP" altLang="en-US"/>
              <a:t> </a:t>
            </a:r>
            <a:r>
              <a:rPr kumimoji="1" lang="en-US" altLang="ja-JP"/>
              <a:t>Naïve Bayes text classification</a:t>
            </a:r>
          </a:p>
          <a:p>
            <a:r>
              <a:rPr kumimoji="1" lang="en-US" altLang="ja-JP"/>
              <a:t>Lec.4	(10/20)	Recurrent Neural Networks and LSTM</a:t>
            </a:r>
          </a:p>
          <a:p>
            <a:pPr lvl="1"/>
            <a:r>
              <a:rPr kumimoji="1" lang="en-US" altLang="ja-JP"/>
              <a:t>RNN architecture, sequence modeling, vanishing/exploding gradients, LSTM/GRU gates &amp; long-term memory, text generation &amp; classification</a:t>
            </a:r>
          </a:p>
          <a:p>
            <a:r>
              <a:rPr kumimoji="1" lang="en-US" altLang="ja-JP"/>
              <a:t>Lec.5	(10/22)	Deep Models and Classical NLP</a:t>
            </a:r>
          </a:p>
          <a:p>
            <a:pPr lvl="1"/>
            <a:r>
              <a:rPr kumimoji="1" lang="en-US" altLang="ja-JP"/>
              <a:t>TF-IDF &amp; LSA vs embeddings, probabilistic vs neural sequence models, feature design &amp; dimensionality reduction, integration of NLTK and RNN/LSTM</a:t>
            </a:r>
          </a:p>
          <a:p>
            <a:r>
              <a:rPr lang="en-US" altLang="ja-JP"/>
              <a:t>Lec.6</a:t>
            </a:r>
            <a:r>
              <a:rPr kumimoji="1" lang="en-US" altLang="ja-JP"/>
              <a:t>	(10/27)	Hands-on: RNN/LSTM for Q&amp;A</a:t>
            </a:r>
          </a:p>
          <a:p>
            <a:pPr lvl="1"/>
            <a:r>
              <a:rPr kumimoji="1" lang="en-US" altLang="ja-JP" err="1"/>
              <a:t>PyTorch</a:t>
            </a:r>
            <a:r>
              <a:rPr kumimoji="1" lang="en-US" altLang="ja-JP"/>
              <a:t> environment, text embedding preparation, RNN/LSTM training on Bible corpus, question–answer retrieval, performance evaluation</a:t>
            </a:r>
            <a:endParaRPr kumimoji="1" lang="ja-JP" altLang="en-US"/>
          </a:p>
        </p:txBody>
      </p:sp>
    </p:spTree>
    <p:extLst>
      <p:ext uri="{BB962C8B-B14F-4D97-AF65-F5344CB8AC3E}">
        <p14:creationId xmlns:p14="http://schemas.microsoft.com/office/powerpoint/2010/main" val="86269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B7D07-2E56-5496-5429-AD07B3773DCD}"/>
              </a:ext>
            </a:extLst>
          </p:cNvPr>
          <p:cNvSpPr>
            <a:spLocks noGrp="1"/>
          </p:cNvSpPr>
          <p:nvPr>
            <p:ph type="title"/>
          </p:nvPr>
        </p:nvSpPr>
        <p:spPr/>
        <p:txBody>
          <a:bodyPr/>
          <a:lstStyle/>
          <a:p>
            <a:r>
              <a:rPr kumimoji="1" lang="en-US" altLang="ja-JP"/>
              <a:t>NLP Pipeline</a:t>
            </a:r>
            <a:endParaRPr kumimoji="1" lang="ja-JP" altLang="en-US"/>
          </a:p>
        </p:txBody>
      </p:sp>
      <p:sp>
        <p:nvSpPr>
          <p:cNvPr id="3" name="コンテンツ プレースホルダー 2">
            <a:extLst>
              <a:ext uri="{FF2B5EF4-FFF2-40B4-BE49-F238E27FC236}">
                <a16:creationId xmlns:a16="http://schemas.microsoft.com/office/drawing/2014/main" id="{3A092150-E830-3E93-1923-FA2793A0CFD5}"/>
              </a:ext>
            </a:extLst>
          </p:cNvPr>
          <p:cNvSpPr>
            <a:spLocks noGrp="1"/>
          </p:cNvSpPr>
          <p:nvPr>
            <p:ph idx="1"/>
          </p:nvPr>
        </p:nvSpPr>
        <p:spPr/>
        <p:txBody>
          <a:bodyPr>
            <a:normAutofit fontScale="85000" lnSpcReduction="10000"/>
          </a:bodyPr>
          <a:lstStyle/>
          <a:p>
            <a:r>
              <a:rPr lang="en-US" altLang="ja-JP" b="1"/>
              <a:t>Deep Learning (DNN)-based Understanding Pipeline</a:t>
            </a:r>
          </a:p>
          <a:p>
            <a:pPr lvl="1"/>
            <a:r>
              <a:rPr lang="en-US" altLang="ja-JP" b="1"/>
              <a:t>Foundation</a:t>
            </a:r>
            <a:endParaRPr lang="en-US" altLang="ja-JP"/>
          </a:p>
          <a:p>
            <a:pPr lvl="2"/>
            <a:r>
              <a:rPr lang="en-US" altLang="ja-JP"/>
              <a:t>Large-scale data–driven statistical learning</a:t>
            </a:r>
          </a:p>
          <a:p>
            <a:pPr lvl="1"/>
            <a:r>
              <a:rPr lang="en-US" altLang="ja-JP" b="1"/>
              <a:t>Approach</a:t>
            </a:r>
            <a:endParaRPr lang="en-US" altLang="ja-JP"/>
          </a:p>
          <a:p>
            <a:pPr lvl="2"/>
            <a:r>
              <a:rPr lang="en-US" altLang="ja-JP"/>
              <a:t>End-to-end learning where feature extraction and semantic mapping are jointly optimized</a:t>
            </a:r>
          </a:p>
          <a:p>
            <a:pPr lvl="1"/>
            <a:r>
              <a:rPr lang="en-US" altLang="ja-JP" b="1"/>
              <a:t>Flow (Transformer-type example)</a:t>
            </a:r>
            <a:endParaRPr lang="en-US" altLang="ja-JP"/>
          </a:p>
          <a:p>
            <a:pPr lvl="2"/>
            <a:r>
              <a:rPr lang="en-US" altLang="ja-JP"/>
              <a:t>Input representation (token/ </a:t>
            </a:r>
            <a:r>
              <a:rPr lang="en-US" altLang="ja-JP" err="1"/>
              <a:t>subword</a:t>
            </a:r>
            <a:r>
              <a:rPr lang="en-US" altLang="ja-JP"/>
              <a:t> IDs, embeddings)</a:t>
            </a:r>
          </a:p>
          <a:p>
            <a:pPr lvl="2"/>
            <a:r>
              <a:rPr lang="en-US" altLang="ja-JP"/>
              <a:t>Contextualization (self-attention computes relationships among all tokens)</a:t>
            </a:r>
          </a:p>
          <a:p>
            <a:pPr lvl="2"/>
            <a:r>
              <a:rPr lang="en-US" altLang="ja-JP"/>
              <a:t>High-level feature extraction (multi-layer Transformer captures semantic and relational patterns)</a:t>
            </a:r>
          </a:p>
          <a:p>
            <a:pPr lvl="2"/>
            <a:r>
              <a:rPr lang="en-US" altLang="ja-JP"/>
              <a:t>Task-specific output (classification, generation, inference)</a:t>
            </a:r>
          </a:p>
          <a:p>
            <a:pPr lvl="1"/>
            <a:r>
              <a:rPr lang="en-US" altLang="ja-JP" b="1"/>
              <a:t>Characteristics</a:t>
            </a:r>
            <a:endParaRPr lang="en-US" altLang="ja-JP"/>
          </a:p>
          <a:p>
            <a:pPr lvl="2"/>
            <a:r>
              <a:rPr lang="en-US" altLang="ja-JP"/>
              <a:t>Feature extraction and semantic integration learned together in a largely black-box fashion</a:t>
            </a:r>
          </a:p>
          <a:p>
            <a:pPr lvl="2"/>
            <a:r>
              <a:rPr lang="en-US" altLang="ja-JP"/>
              <a:t>Strong generalization from massive pretraining</a:t>
            </a:r>
          </a:p>
          <a:p>
            <a:pPr lvl="2"/>
            <a:r>
              <a:rPr lang="en-US" altLang="ja-JP"/>
              <a:t>Lower interpretability; internal representations often hard to explain</a:t>
            </a:r>
          </a:p>
          <a:p>
            <a:endParaRPr kumimoji="1" lang="ja-JP" altLang="en-US"/>
          </a:p>
        </p:txBody>
      </p:sp>
    </p:spTree>
    <p:extLst>
      <p:ext uri="{BB962C8B-B14F-4D97-AF65-F5344CB8AC3E}">
        <p14:creationId xmlns:p14="http://schemas.microsoft.com/office/powerpoint/2010/main" val="3738489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3B7510-259E-F495-103C-5253E981B456}"/>
              </a:ext>
            </a:extLst>
          </p:cNvPr>
          <p:cNvSpPr>
            <a:spLocks noGrp="1"/>
          </p:cNvSpPr>
          <p:nvPr>
            <p:ph type="title"/>
          </p:nvPr>
        </p:nvSpPr>
        <p:spPr/>
        <p:txBody>
          <a:bodyPr/>
          <a:lstStyle/>
          <a:p>
            <a:r>
              <a:rPr kumimoji="1" lang="en-US" altLang="ja-JP"/>
              <a:t>NLTK Pipeline: From Language Structure to Features</a:t>
            </a:r>
            <a:endParaRPr kumimoji="1" lang="ja-JP" altLang="en-US"/>
          </a:p>
        </p:txBody>
      </p:sp>
      <p:sp>
        <p:nvSpPr>
          <p:cNvPr id="3" name="コンテンツ プレースホルダー 2">
            <a:extLst>
              <a:ext uri="{FF2B5EF4-FFF2-40B4-BE49-F238E27FC236}">
                <a16:creationId xmlns:a16="http://schemas.microsoft.com/office/drawing/2014/main" id="{D81B52A5-2EB3-A8A5-641B-907C2FE45E08}"/>
              </a:ext>
            </a:extLst>
          </p:cNvPr>
          <p:cNvSpPr>
            <a:spLocks noGrp="1"/>
          </p:cNvSpPr>
          <p:nvPr>
            <p:ph idx="1"/>
          </p:nvPr>
        </p:nvSpPr>
        <p:spPr/>
        <p:txBody>
          <a:bodyPr>
            <a:normAutofit fontScale="55000" lnSpcReduction="20000"/>
          </a:bodyPr>
          <a:lstStyle/>
          <a:p>
            <a:r>
              <a:rPr lang="en-US" altLang="ja-JP" b="1"/>
              <a:t>Language structure</a:t>
            </a:r>
            <a:r>
              <a:rPr lang="en-US" altLang="ja-JP"/>
              <a:t>: </a:t>
            </a:r>
          </a:p>
          <a:p>
            <a:pPr lvl="1"/>
            <a:r>
              <a:rPr lang="en-US" altLang="ja-JP"/>
              <a:t>grammar (syntax rules) and words (morphology)</a:t>
            </a:r>
          </a:p>
          <a:p>
            <a:pPr lvl="1"/>
            <a:r>
              <a:rPr lang="en-US" altLang="ja-JP" i="1"/>
              <a:t>Example</a:t>
            </a:r>
            <a:r>
              <a:rPr lang="en-US" altLang="ja-JP"/>
              <a:t>: English uses word order (SVO); Japanese uses case particles.</a:t>
            </a:r>
          </a:p>
          <a:p>
            <a:r>
              <a:rPr lang="en-US" altLang="ja-JP" b="1"/>
              <a:t>Writing systems</a:t>
            </a:r>
            <a:r>
              <a:rPr lang="en-US" altLang="ja-JP"/>
              <a:t>: </a:t>
            </a:r>
          </a:p>
          <a:p>
            <a:pPr lvl="1"/>
            <a:r>
              <a:rPr lang="en-US" altLang="ja-JP"/>
              <a:t>phonetic (alphabetic, syllabic) vs. ideographic (kanji, Chinese characters)</a:t>
            </a:r>
          </a:p>
          <a:p>
            <a:pPr lvl="1"/>
            <a:r>
              <a:rPr lang="en-US" altLang="ja-JP" i="1"/>
              <a:t>Example</a:t>
            </a:r>
            <a:r>
              <a:rPr lang="en-US" altLang="ja-JP"/>
              <a:t>: English vs. Chinese tokenization differences.</a:t>
            </a:r>
          </a:p>
          <a:p>
            <a:r>
              <a:rPr lang="en-US" altLang="ja-JP" b="1"/>
              <a:t>Word boundaries &amp; tokenization</a:t>
            </a:r>
            <a:r>
              <a:rPr lang="en-US" altLang="ja-JP"/>
              <a:t>: </a:t>
            </a:r>
          </a:p>
          <a:p>
            <a:pPr lvl="1"/>
            <a:r>
              <a:rPr lang="en-US" altLang="ja-JP"/>
              <a:t>explicit spaces vs. no spaces (e.g., Chinese, Japanese)</a:t>
            </a:r>
          </a:p>
          <a:p>
            <a:r>
              <a:rPr lang="en-US" altLang="ja-JP" b="1"/>
              <a:t>Morphology</a:t>
            </a:r>
            <a:r>
              <a:rPr lang="en-US" altLang="ja-JP"/>
              <a:t>: </a:t>
            </a:r>
          </a:p>
          <a:p>
            <a:pPr lvl="1"/>
            <a:r>
              <a:rPr lang="en-US" altLang="ja-JP"/>
              <a:t>stems, prefixes/suffixes, derivation</a:t>
            </a:r>
          </a:p>
          <a:p>
            <a:pPr lvl="1"/>
            <a:r>
              <a:rPr lang="en-US" altLang="ja-JP" i="1"/>
              <a:t>Example</a:t>
            </a:r>
            <a:r>
              <a:rPr lang="en-US" altLang="ja-JP"/>
              <a:t>: </a:t>
            </a:r>
            <a:r>
              <a:rPr lang="en-US" altLang="ja-JP" i="1"/>
              <a:t>un-</a:t>
            </a:r>
            <a:r>
              <a:rPr lang="en-US" altLang="ja-JP"/>
              <a:t> + </a:t>
            </a:r>
            <a:r>
              <a:rPr lang="en-US" altLang="ja-JP" i="1"/>
              <a:t>happy</a:t>
            </a:r>
            <a:r>
              <a:rPr lang="en-US" altLang="ja-JP"/>
              <a:t> → </a:t>
            </a:r>
            <a:r>
              <a:rPr lang="en-US" altLang="ja-JP" i="1"/>
              <a:t>unhappy</a:t>
            </a:r>
            <a:endParaRPr lang="en-US" altLang="ja-JP"/>
          </a:p>
          <a:p>
            <a:r>
              <a:rPr lang="en-US" altLang="ja-JP" b="1"/>
              <a:t>Lexical semantics</a:t>
            </a:r>
            <a:r>
              <a:rPr lang="en-US" altLang="ja-JP"/>
              <a:t>: </a:t>
            </a:r>
          </a:p>
          <a:p>
            <a:pPr lvl="1"/>
            <a:r>
              <a:rPr lang="en-US" altLang="ja-JP"/>
              <a:t>sense disambiguation, synonyms/antonyms, idioms</a:t>
            </a:r>
          </a:p>
          <a:p>
            <a:pPr lvl="1"/>
            <a:r>
              <a:rPr lang="en-US" altLang="ja-JP" i="1"/>
              <a:t>Example</a:t>
            </a:r>
            <a:r>
              <a:rPr lang="en-US" altLang="ja-JP"/>
              <a:t>: </a:t>
            </a:r>
            <a:r>
              <a:rPr lang="en-US" altLang="ja-JP" i="1"/>
              <a:t>bank</a:t>
            </a:r>
            <a:r>
              <a:rPr lang="en-US" altLang="ja-JP"/>
              <a:t> (riverbank vs. financial)</a:t>
            </a:r>
          </a:p>
          <a:p>
            <a:r>
              <a:rPr lang="en-US" altLang="ja-JP" b="1"/>
              <a:t>Feature representations</a:t>
            </a:r>
            <a:r>
              <a:rPr lang="en-US" altLang="ja-JP"/>
              <a:t>: </a:t>
            </a:r>
          </a:p>
          <a:p>
            <a:pPr lvl="1"/>
            <a:r>
              <a:rPr lang="en-US" altLang="ja-JP"/>
              <a:t>Bag-of-Words, TF-IDF, LSA</a:t>
            </a:r>
          </a:p>
          <a:p>
            <a:r>
              <a:rPr lang="en-US" altLang="ja-JP" b="1"/>
              <a:t>NLTK tools</a:t>
            </a:r>
            <a:r>
              <a:rPr lang="en-US" altLang="ja-JP"/>
              <a:t>: </a:t>
            </a:r>
          </a:p>
          <a:p>
            <a:pPr lvl="1"/>
            <a:r>
              <a:rPr lang="en-US" altLang="ja-JP" err="1"/>
              <a:t>word_tokenize</a:t>
            </a:r>
            <a:r>
              <a:rPr lang="en-US" altLang="ja-JP"/>
              <a:t>, </a:t>
            </a:r>
            <a:r>
              <a:rPr lang="en-US" altLang="ja-JP" err="1"/>
              <a:t>pos_tag</a:t>
            </a:r>
            <a:r>
              <a:rPr lang="en-US" altLang="ja-JP"/>
              <a:t>, WordNet, </a:t>
            </a:r>
            <a:r>
              <a:rPr lang="en-US" altLang="ja-JP" err="1"/>
              <a:t>stopwords</a:t>
            </a:r>
            <a:r>
              <a:rPr lang="en-US" altLang="ja-JP"/>
              <a:t>, </a:t>
            </a:r>
            <a:r>
              <a:rPr lang="en-US" altLang="ja-JP" err="1"/>
              <a:t>FreqDist</a:t>
            </a:r>
            <a:r>
              <a:rPr lang="en-US" altLang="ja-JP"/>
              <a:t>, </a:t>
            </a:r>
            <a:r>
              <a:rPr lang="en-US" altLang="ja-JP" err="1"/>
              <a:t>TfidfVectorizer</a:t>
            </a:r>
            <a:r>
              <a:rPr lang="en-US" altLang="ja-JP"/>
              <a:t> (scikit-learn)</a:t>
            </a:r>
          </a:p>
          <a:p>
            <a:endParaRPr kumimoji="1" lang="ja-JP" altLang="en-US"/>
          </a:p>
        </p:txBody>
      </p:sp>
    </p:spTree>
    <p:extLst>
      <p:ext uri="{BB962C8B-B14F-4D97-AF65-F5344CB8AC3E}">
        <p14:creationId xmlns:p14="http://schemas.microsoft.com/office/powerpoint/2010/main" val="160060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C60AF-7FC1-ACFB-E76C-5515DF559826}"/>
              </a:ext>
            </a:extLst>
          </p:cNvPr>
          <p:cNvSpPr>
            <a:spLocks noGrp="1"/>
          </p:cNvSpPr>
          <p:nvPr>
            <p:ph type="title"/>
          </p:nvPr>
        </p:nvSpPr>
        <p:spPr/>
        <p:txBody>
          <a:bodyPr/>
          <a:lstStyle/>
          <a:p>
            <a:r>
              <a:rPr kumimoji="1" lang="en-US" altLang="ja-JP"/>
              <a:t>NLTK Pipeline (E.g. Information Extraction)</a:t>
            </a:r>
            <a:endParaRPr kumimoji="1" lang="ja-JP" altLang="en-US"/>
          </a:p>
        </p:txBody>
      </p:sp>
      <p:sp>
        <p:nvSpPr>
          <p:cNvPr id="3" name="コンテンツ プレースホルダー 2">
            <a:extLst>
              <a:ext uri="{FF2B5EF4-FFF2-40B4-BE49-F238E27FC236}">
                <a16:creationId xmlns:a16="http://schemas.microsoft.com/office/drawing/2014/main" id="{E5855321-8A58-E6EE-B61B-E9D27462B1D9}"/>
              </a:ext>
            </a:extLst>
          </p:cNvPr>
          <p:cNvSpPr>
            <a:spLocks noGrp="1"/>
          </p:cNvSpPr>
          <p:nvPr>
            <p:ph idx="1"/>
          </p:nvPr>
        </p:nvSpPr>
        <p:spPr/>
        <p:txBody>
          <a:bodyPr/>
          <a:lstStyle/>
          <a:p>
            <a:endParaRPr kumimoji="1" lang="ja-JP" altLang="en-US"/>
          </a:p>
        </p:txBody>
      </p:sp>
      <p:pic>
        <p:nvPicPr>
          <p:cNvPr id="4" name="Picture 3" descr="Snap1">
            <a:extLst>
              <a:ext uri="{FF2B5EF4-FFF2-40B4-BE49-F238E27FC236}">
                <a16:creationId xmlns:a16="http://schemas.microsoft.com/office/drawing/2014/main" id="{1BA9F167-76D7-77ED-9B35-C501F95B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556" y="1740159"/>
            <a:ext cx="7242247" cy="486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06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D1381A-BE4B-773F-6C71-C8D617E5CF18}"/>
              </a:ext>
            </a:extLst>
          </p:cNvPr>
          <p:cNvSpPr>
            <a:spLocks noGrp="1"/>
          </p:cNvSpPr>
          <p:nvPr>
            <p:ph type="title"/>
          </p:nvPr>
        </p:nvSpPr>
        <p:spPr/>
        <p:txBody>
          <a:bodyPr/>
          <a:lstStyle/>
          <a:p>
            <a:r>
              <a:rPr lang="en-US" altLang="ja-JP"/>
              <a:t>NLTK Pipeline: Grammar and Words</a:t>
            </a:r>
            <a:endParaRPr kumimoji="1" lang="ja-JP" altLang="en-US"/>
          </a:p>
        </p:txBody>
      </p:sp>
      <p:sp>
        <p:nvSpPr>
          <p:cNvPr id="3" name="コンテンツ プレースホルダー 2">
            <a:extLst>
              <a:ext uri="{FF2B5EF4-FFF2-40B4-BE49-F238E27FC236}">
                <a16:creationId xmlns:a16="http://schemas.microsoft.com/office/drawing/2014/main" id="{3C492999-5605-3BB7-C4FE-76CD31CDD051}"/>
              </a:ext>
            </a:extLst>
          </p:cNvPr>
          <p:cNvSpPr>
            <a:spLocks noGrp="1"/>
          </p:cNvSpPr>
          <p:nvPr>
            <p:ph idx="1"/>
          </p:nvPr>
        </p:nvSpPr>
        <p:spPr/>
        <p:txBody>
          <a:bodyPr>
            <a:normAutofit fontScale="85000" lnSpcReduction="20000"/>
          </a:bodyPr>
          <a:lstStyle/>
          <a:p>
            <a:r>
              <a:rPr lang="en-US" altLang="ja-JP" b="1"/>
              <a:t>Grammar vs. Words</a:t>
            </a:r>
            <a:endParaRPr lang="en-US" altLang="ja-JP"/>
          </a:p>
          <a:p>
            <a:pPr lvl="1"/>
            <a:r>
              <a:rPr lang="en-US" altLang="ja-JP"/>
              <a:t>Syntax defines legal word order: e.g., </a:t>
            </a:r>
            <a:r>
              <a:rPr lang="en-US" altLang="ja-JP" i="1"/>
              <a:t>The dog chased the cat</a:t>
            </a:r>
            <a:r>
              <a:rPr lang="en-US" altLang="ja-JP"/>
              <a:t> (SVO)</a:t>
            </a:r>
          </a:p>
          <a:p>
            <a:pPr lvl="1"/>
            <a:r>
              <a:rPr lang="en-US" altLang="ja-JP"/>
              <a:t>Morphology defines word formation: plural </a:t>
            </a:r>
            <a:r>
              <a:rPr lang="en-US" altLang="ja-JP" i="1"/>
              <a:t>-s</a:t>
            </a:r>
            <a:r>
              <a:rPr lang="en-US" altLang="ja-JP"/>
              <a:t>, past tense </a:t>
            </a:r>
            <a:r>
              <a:rPr lang="en-US" altLang="ja-JP" i="1"/>
              <a:t>-ed</a:t>
            </a:r>
            <a:endParaRPr lang="en-US" altLang="ja-JP"/>
          </a:p>
          <a:p>
            <a:r>
              <a:rPr lang="en-US" altLang="ja-JP" b="1"/>
              <a:t>Writing system impact</a:t>
            </a:r>
            <a:endParaRPr lang="en-US" altLang="ja-JP"/>
          </a:p>
          <a:p>
            <a:pPr lvl="1"/>
            <a:r>
              <a:rPr lang="en-US" altLang="ja-JP"/>
              <a:t>Alphabetic (English): tokenization straightforward</a:t>
            </a:r>
          </a:p>
          <a:p>
            <a:pPr lvl="1"/>
            <a:r>
              <a:rPr lang="en-US" altLang="ja-JP"/>
              <a:t>Logographic (Chinese): need statistical or dictionary-based segmentation</a:t>
            </a:r>
          </a:p>
          <a:p>
            <a:r>
              <a:rPr lang="en-US" altLang="ja-JP" b="1"/>
              <a:t>Practical NLP impact</a:t>
            </a:r>
            <a:endParaRPr lang="en-US" altLang="ja-JP"/>
          </a:p>
          <a:p>
            <a:pPr lvl="1"/>
            <a:r>
              <a:rPr lang="en-US" altLang="ja-JP"/>
              <a:t>Different tokenization and POS strategies by language</a:t>
            </a:r>
          </a:p>
          <a:p>
            <a:r>
              <a:rPr lang="en-US" altLang="ja-JP" b="1"/>
              <a:t>NLTK demo</a:t>
            </a:r>
            <a:endParaRPr lang="en-US" altLang="ja-JP"/>
          </a:p>
          <a:p>
            <a:pPr lvl="1"/>
            <a:r>
              <a:rPr lang="en-US" altLang="ja-JP"/>
              <a:t>Simple grammar parsing:</a:t>
            </a:r>
          </a:p>
          <a:p>
            <a:pPr lvl="1"/>
            <a:endParaRPr lang="en-US" altLang="ja-JP"/>
          </a:p>
          <a:p>
            <a:pPr lvl="1"/>
            <a:endParaRPr lang="en-US" altLang="ja-JP"/>
          </a:p>
          <a:p>
            <a:pPr lvl="1"/>
            <a:endParaRPr lang="en-US" altLang="ja-JP"/>
          </a:p>
          <a:p>
            <a:pPr lvl="1"/>
            <a:r>
              <a:rPr lang="en-US" altLang="ja-JP"/>
              <a:t>POS tagging: </a:t>
            </a:r>
            <a:r>
              <a:rPr lang="en-US" altLang="ja-JP" err="1"/>
              <a:t>nltk.pos_tag</a:t>
            </a:r>
            <a:r>
              <a:rPr lang="en-US" altLang="ja-JP"/>
              <a:t>(tokens)</a:t>
            </a:r>
          </a:p>
          <a:p>
            <a:endParaRPr kumimoji="1" lang="ja-JP" altLang="en-US"/>
          </a:p>
        </p:txBody>
      </p:sp>
      <p:sp>
        <p:nvSpPr>
          <p:cNvPr id="4" name="四角形: 角を丸くする 3">
            <a:extLst>
              <a:ext uri="{FF2B5EF4-FFF2-40B4-BE49-F238E27FC236}">
                <a16:creationId xmlns:a16="http://schemas.microsoft.com/office/drawing/2014/main" id="{C9E76165-798A-1CED-41C3-BA2B162000A6}"/>
              </a:ext>
            </a:extLst>
          </p:cNvPr>
          <p:cNvSpPr/>
          <p:nvPr/>
        </p:nvSpPr>
        <p:spPr>
          <a:xfrm>
            <a:off x="1742303" y="5004486"/>
            <a:ext cx="8740346" cy="6301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ja-JP">
                <a:latin typeface="Consolas" panose="020B0609020204030204" pitchFamily="49" charset="0"/>
              </a:rPr>
              <a:t>grammar = </a:t>
            </a:r>
            <a:r>
              <a:rPr lang="en-US" altLang="ja-JP" err="1">
                <a:latin typeface="Consolas" panose="020B0609020204030204" pitchFamily="49" charset="0"/>
              </a:rPr>
              <a:t>nltk.CFG.fromstring</a:t>
            </a:r>
            <a:r>
              <a:rPr lang="en-US" altLang="ja-JP">
                <a:latin typeface="Consolas" panose="020B0609020204030204" pitchFamily="49" charset="0"/>
              </a:rPr>
              <a:t>("S -&gt; NP VP ...")</a:t>
            </a:r>
          </a:p>
          <a:p>
            <a:r>
              <a:rPr lang="en-US" altLang="ja-JP">
                <a:latin typeface="Consolas" panose="020B0609020204030204" pitchFamily="49" charset="0"/>
              </a:rPr>
              <a:t>parser = </a:t>
            </a:r>
            <a:r>
              <a:rPr lang="en-US" altLang="ja-JP" err="1">
                <a:latin typeface="Consolas" panose="020B0609020204030204" pitchFamily="49" charset="0"/>
              </a:rPr>
              <a:t>nltk.ChartParser</a:t>
            </a:r>
            <a:r>
              <a:rPr lang="en-US" altLang="ja-JP">
                <a:latin typeface="Consolas" panose="020B0609020204030204" pitchFamily="49" charset="0"/>
              </a:rPr>
              <a:t>(grammar)</a:t>
            </a:r>
          </a:p>
        </p:txBody>
      </p:sp>
    </p:spTree>
    <p:extLst>
      <p:ext uri="{BB962C8B-B14F-4D97-AF65-F5344CB8AC3E}">
        <p14:creationId xmlns:p14="http://schemas.microsoft.com/office/powerpoint/2010/main" val="1277867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1346D-5089-ACAB-ABE2-B64E27DFCB3B}"/>
              </a:ext>
            </a:extLst>
          </p:cNvPr>
          <p:cNvSpPr>
            <a:spLocks noGrp="1"/>
          </p:cNvSpPr>
          <p:nvPr>
            <p:ph type="title"/>
          </p:nvPr>
        </p:nvSpPr>
        <p:spPr/>
        <p:txBody>
          <a:bodyPr/>
          <a:lstStyle/>
          <a:p>
            <a:r>
              <a:rPr kumimoji="1" lang="en-US" altLang="ja-JP"/>
              <a:t>NLTK Pipeline: Tokenization and Morphology</a:t>
            </a:r>
            <a:endParaRPr kumimoji="1" lang="ja-JP" altLang="en-US"/>
          </a:p>
        </p:txBody>
      </p:sp>
      <p:sp>
        <p:nvSpPr>
          <p:cNvPr id="3" name="コンテンツ プレースホルダー 2">
            <a:extLst>
              <a:ext uri="{FF2B5EF4-FFF2-40B4-BE49-F238E27FC236}">
                <a16:creationId xmlns:a16="http://schemas.microsoft.com/office/drawing/2014/main" id="{251DC955-902A-252C-3F4C-6ECB997CD94C}"/>
              </a:ext>
            </a:extLst>
          </p:cNvPr>
          <p:cNvSpPr>
            <a:spLocks noGrp="1"/>
          </p:cNvSpPr>
          <p:nvPr>
            <p:ph idx="1"/>
          </p:nvPr>
        </p:nvSpPr>
        <p:spPr/>
        <p:txBody>
          <a:bodyPr>
            <a:normAutofit lnSpcReduction="10000"/>
          </a:bodyPr>
          <a:lstStyle/>
          <a:p>
            <a:r>
              <a:rPr lang="en-US" altLang="ja-JP" b="1"/>
              <a:t>Tokenization</a:t>
            </a:r>
            <a:endParaRPr lang="en-US" altLang="ja-JP"/>
          </a:p>
          <a:p>
            <a:pPr lvl="1"/>
            <a:r>
              <a:rPr lang="en-US" altLang="ja-JP"/>
              <a:t>Split text into words, handle punctuation and clitics</a:t>
            </a:r>
          </a:p>
          <a:p>
            <a:pPr lvl="1"/>
            <a:r>
              <a:rPr lang="en-US" altLang="ja-JP" i="1"/>
              <a:t>Example</a:t>
            </a:r>
            <a:r>
              <a:rPr lang="en-US" altLang="ja-JP"/>
              <a:t>: "Mr. O'Neill can't attend." → ["Mr.", "O'Neill", "ca", "</a:t>
            </a:r>
            <a:r>
              <a:rPr lang="en-US" altLang="ja-JP" err="1"/>
              <a:t>n't</a:t>
            </a:r>
            <a:r>
              <a:rPr lang="en-US" altLang="ja-JP"/>
              <a:t>", "attend", "."]</a:t>
            </a:r>
          </a:p>
          <a:p>
            <a:r>
              <a:rPr lang="en-US" altLang="ja-JP" b="1"/>
              <a:t>Morphological Analysis</a:t>
            </a:r>
            <a:endParaRPr lang="en-US" altLang="ja-JP"/>
          </a:p>
          <a:p>
            <a:pPr lvl="1"/>
            <a:r>
              <a:rPr lang="en-US" altLang="ja-JP"/>
              <a:t>Stemming: heuristic root (</a:t>
            </a:r>
            <a:r>
              <a:rPr lang="en-US" altLang="ja-JP" i="1"/>
              <a:t>running → </a:t>
            </a:r>
            <a:r>
              <a:rPr lang="en-US" altLang="ja-JP" i="1" err="1"/>
              <a:t>runn</a:t>
            </a:r>
            <a:r>
              <a:rPr lang="en-US" altLang="ja-JP"/>
              <a:t>)</a:t>
            </a:r>
          </a:p>
          <a:p>
            <a:pPr lvl="1"/>
            <a:r>
              <a:rPr lang="en-US" altLang="ja-JP"/>
              <a:t>Lemmatization: dictionary root (</a:t>
            </a:r>
            <a:r>
              <a:rPr lang="en-US" altLang="ja-JP" i="1"/>
              <a:t>running → run</a:t>
            </a:r>
            <a:r>
              <a:rPr lang="en-US" altLang="ja-JP"/>
              <a:t>)</a:t>
            </a:r>
          </a:p>
          <a:p>
            <a:pPr lvl="1"/>
            <a:r>
              <a:rPr lang="en-US" altLang="ja-JP"/>
              <a:t>Prefix/suffix detection: </a:t>
            </a:r>
            <a:r>
              <a:rPr lang="en-US" altLang="ja-JP" i="1"/>
              <a:t>re-</a:t>
            </a:r>
            <a:r>
              <a:rPr lang="en-US" altLang="ja-JP"/>
              <a:t>, </a:t>
            </a:r>
            <a:r>
              <a:rPr lang="en-US" altLang="ja-JP" i="1"/>
              <a:t>-ness</a:t>
            </a:r>
            <a:endParaRPr lang="en-US" altLang="ja-JP"/>
          </a:p>
          <a:p>
            <a:r>
              <a:rPr lang="en-US" altLang="ja-JP" b="1"/>
              <a:t>NLTK tools</a:t>
            </a:r>
            <a:endParaRPr lang="en-US" altLang="ja-JP"/>
          </a:p>
          <a:p>
            <a:pPr lvl="1"/>
            <a:r>
              <a:rPr lang="en-US" altLang="ja-JP" err="1"/>
              <a:t>nltk.word_tokenize</a:t>
            </a:r>
            <a:r>
              <a:rPr lang="en-US" altLang="ja-JP"/>
              <a:t>, </a:t>
            </a:r>
            <a:r>
              <a:rPr lang="en-US" altLang="ja-JP" err="1"/>
              <a:t>RegexpTokenizer</a:t>
            </a:r>
            <a:endParaRPr lang="en-US" altLang="ja-JP"/>
          </a:p>
          <a:p>
            <a:pPr lvl="1"/>
            <a:r>
              <a:rPr lang="en-US" altLang="ja-JP" err="1"/>
              <a:t>nltk.PorterStemmer</a:t>
            </a:r>
            <a:r>
              <a:rPr lang="en-US" altLang="ja-JP"/>
              <a:t>(), </a:t>
            </a:r>
            <a:r>
              <a:rPr lang="en-US" altLang="ja-JP" err="1"/>
              <a:t>nltk.WordNetLemmatizer</a:t>
            </a:r>
            <a:r>
              <a:rPr lang="en-US" altLang="ja-JP"/>
              <a:t>()</a:t>
            </a:r>
          </a:p>
        </p:txBody>
      </p:sp>
    </p:spTree>
    <p:extLst>
      <p:ext uri="{BB962C8B-B14F-4D97-AF65-F5344CB8AC3E}">
        <p14:creationId xmlns:p14="http://schemas.microsoft.com/office/powerpoint/2010/main" val="2930326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C2340-A8D6-DEDE-3870-4089DD9E8404}"/>
              </a:ext>
            </a:extLst>
          </p:cNvPr>
          <p:cNvSpPr>
            <a:spLocks noGrp="1"/>
          </p:cNvSpPr>
          <p:nvPr>
            <p:ph type="title"/>
          </p:nvPr>
        </p:nvSpPr>
        <p:spPr/>
        <p:txBody>
          <a:bodyPr>
            <a:normAutofit/>
          </a:bodyPr>
          <a:lstStyle/>
          <a:p>
            <a:r>
              <a:rPr kumimoji="1" lang="en-US" altLang="ja-JP"/>
              <a:t>NLTK Pipeline: POS Tagging and </a:t>
            </a:r>
            <a:r>
              <a:rPr kumimoji="1" lang="en-US" altLang="ja-JP" err="1"/>
              <a:t>Stopwords</a:t>
            </a:r>
            <a:endParaRPr kumimoji="1" lang="ja-JP" altLang="en-US"/>
          </a:p>
        </p:txBody>
      </p:sp>
      <p:sp>
        <p:nvSpPr>
          <p:cNvPr id="3" name="コンテンツ プレースホルダー 2">
            <a:extLst>
              <a:ext uri="{FF2B5EF4-FFF2-40B4-BE49-F238E27FC236}">
                <a16:creationId xmlns:a16="http://schemas.microsoft.com/office/drawing/2014/main" id="{576A5187-EED3-C7D9-3B92-1E01E805090B}"/>
              </a:ext>
            </a:extLst>
          </p:cNvPr>
          <p:cNvSpPr>
            <a:spLocks noGrp="1"/>
          </p:cNvSpPr>
          <p:nvPr>
            <p:ph idx="1"/>
          </p:nvPr>
        </p:nvSpPr>
        <p:spPr/>
        <p:txBody>
          <a:bodyPr>
            <a:normAutofit/>
          </a:bodyPr>
          <a:lstStyle/>
          <a:p>
            <a:r>
              <a:rPr lang="en-US" altLang="ja-JP" b="1"/>
              <a:t>Part-of-Speech (POS) Tagging</a:t>
            </a:r>
            <a:endParaRPr lang="en-US" altLang="ja-JP"/>
          </a:p>
          <a:p>
            <a:pPr lvl="1"/>
            <a:r>
              <a:rPr lang="en-US" altLang="ja-JP"/>
              <a:t>Assign syntactic roles: noun (NN), verb (VB), adjective (JJ)</a:t>
            </a:r>
          </a:p>
          <a:p>
            <a:pPr lvl="1"/>
            <a:r>
              <a:rPr lang="en-US" altLang="ja-JP" i="1"/>
              <a:t>Example</a:t>
            </a:r>
            <a:r>
              <a:rPr lang="en-US" altLang="ja-JP"/>
              <a:t>: “Time flies like an arrow.” → [NN VB IN DT NN]</a:t>
            </a:r>
          </a:p>
          <a:p>
            <a:r>
              <a:rPr lang="en-US" altLang="ja-JP" b="1" err="1"/>
              <a:t>Stopwords</a:t>
            </a:r>
            <a:endParaRPr lang="en-US" altLang="ja-JP"/>
          </a:p>
          <a:p>
            <a:pPr lvl="1"/>
            <a:r>
              <a:rPr lang="en-US" altLang="ja-JP"/>
              <a:t>Common words with little discriminative value: </a:t>
            </a:r>
            <a:r>
              <a:rPr lang="en-US" altLang="ja-JP" i="1"/>
              <a:t>the, is, of</a:t>
            </a:r>
            <a:endParaRPr lang="en-US" altLang="ja-JP"/>
          </a:p>
          <a:p>
            <a:pPr lvl="1"/>
            <a:r>
              <a:rPr lang="en-US" altLang="ja-JP"/>
              <a:t>Removing them improves </a:t>
            </a:r>
            <a:r>
              <a:rPr lang="en-US" altLang="ja-JP" err="1"/>
              <a:t>BoW</a:t>
            </a:r>
            <a:r>
              <a:rPr lang="en-US" altLang="ja-JP"/>
              <a:t>/TF-IDF performance</a:t>
            </a:r>
          </a:p>
          <a:p>
            <a:r>
              <a:rPr lang="en-US" altLang="ja-JP" b="1"/>
              <a:t>NLTK tools</a:t>
            </a:r>
            <a:endParaRPr lang="en-US" altLang="ja-JP"/>
          </a:p>
          <a:p>
            <a:pPr lvl="1"/>
            <a:r>
              <a:rPr lang="en-US" altLang="ja-JP" err="1"/>
              <a:t>nltk.pos_tag</a:t>
            </a:r>
            <a:r>
              <a:rPr lang="en-US" altLang="ja-JP"/>
              <a:t>(tokens)</a:t>
            </a:r>
          </a:p>
          <a:p>
            <a:pPr lvl="1"/>
            <a:r>
              <a:rPr lang="en-US" altLang="ja-JP" err="1"/>
              <a:t>nltk.corpus.stopwords.words</a:t>
            </a:r>
            <a:r>
              <a:rPr lang="en-US" altLang="ja-JP"/>
              <a:t>('</a:t>
            </a:r>
            <a:r>
              <a:rPr lang="en-US" altLang="ja-JP" err="1"/>
              <a:t>english</a:t>
            </a:r>
            <a:r>
              <a:rPr lang="en-US" altLang="ja-JP"/>
              <a:t>')</a:t>
            </a:r>
          </a:p>
          <a:p>
            <a:pPr lvl="1"/>
            <a:r>
              <a:rPr lang="en-US" altLang="ja-JP"/>
              <a:t>Frequency analysis: </a:t>
            </a:r>
            <a:r>
              <a:rPr lang="en-US" altLang="ja-JP" err="1"/>
              <a:t>nltk.FreqDist</a:t>
            </a:r>
            <a:r>
              <a:rPr lang="en-US" altLang="ja-JP"/>
              <a:t>(tokens)</a:t>
            </a:r>
          </a:p>
          <a:p>
            <a:endParaRPr kumimoji="1" lang="ja-JP" altLang="en-US"/>
          </a:p>
        </p:txBody>
      </p:sp>
    </p:spTree>
    <p:extLst>
      <p:ext uri="{BB962C8B-B14F-4D97-AF65-F5344CB8AC3E}">
        <p14:creationId xmlns:p14="http://schemas.microsoft.com/office/powerpoint/2010/main" val="16631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15978-4749-3B1F-ADD6-D4075BD1E681}"/>
              </a:ext>
            </a:extLst>
          </p:cNvPr>
          <p:cNvSpPr>
            <a:spLocks noGrp="1"/>
          </p:cNvSpPr>
          <p:nvPr>
            <p:ph type="title"/>
          </p:nvPr>
        </p:nvSpPr>
        <p:spPr/>
        <p:txBody>
          <a:bodyPr/>
          <a:lstStyle/>
          <a:p>
            <a:r>
              <a:rPr lang="en-US" altLang="ja-JP"/>
              <a:t>NLTK Pipeline: Lexical Semantics</a:t>
            </a:r>
            <a:endParaRPr kumimoji="1" lang="ja-JP" altLang="en-US"/>
          </a:p>
        </p:txBody>
      </p:sp>
      <p:sp>
        <p:nvSpPr>
          <p:cNvPr id="3" name="コンテンツ プレースホルダー 2">
            <a:extLst>
              <a:ext uri="{FF2B5EF4-FFF2-40B4-BE49-F238E27FC236}">
                <a16:creationId xmlns:a16="http://schemas.microsoft.com/office/drawing/2014/main" id="{4A41802E-5166-CD9E-2872-9FF1F779F19E}"/>
              </a:ext>
            </a:extLst>
          </p:cNvPr>
          <p:cNvSpPr>
            <a:spLocks noGrp="1"/>
          </p:cNvSpPr>
          <p:nvPr>
            <p:ph idx="1"/>
          </p:nvPr>
        </p:nvSpPr>
        <p:spPr/>
        <p:txBody>
          <a:bodyPr>
            <a:normAutofit fontScale="92500" lnSpcReduction="20000"/>
          </a:bodyPr>
          <a:lstStyle/>
          <a:p>
            <a:r>
              <a:rPr lang="en-US" altLang="ja-JP" b="1"/>
              <a:t>Word Sense Disambiguation (WSD)</a:t>
            </a:r>
            <a:endParaRPr lang="en-US" altLang="ja-JP"/>
          </a:p>
          <a:p>
            <a:pPr lvl="1"/>
            <a:r>
              <a:rPr lang="en-US" altLang="ja-JP"/>
              <a:t>Determine correct sense of polysemous words</a:t>
            </a:r>
          </a:p>
          <a:p>
            <a:pPr lvl="1"/>
            <a:r>
              <a:rPr lang="en-US" altLang="ja-JP" i="1"/>
              <a:t>Example</a:t>
            </a:r>
            <a:r>
              <a:rPr lang="en-US" altLang="ja-JP"/>
              <a:t>: </a:t>
            </a:r>
            <a:r>
              <a:rPr lang="en-US" altLang="ja-JP" i="1"/>
              <a:t>bank</a:t>
            </a:r>
            <a:r>
              <a:rPr lang="en-US" altLang="ja-JP"/>
              <a:t> (financial vs. river bank)</a:t>
            </a:r>
          </a:p>
          <a:p>
            <a:pPr lvl="1"/>
            <a:r>
              <a:rPr lang="en-US" altLang="ja-JP" err="1"/>
              <a:t>nltk.wsd.lesk</a:t>
            </a:r>
            <a:r>
              <a:rPr lang="en-US" altLang="ja-JP"/>
              <a:t>(sentence, word)</a:t>
            </a:r>
          </a:p>
          <a:p>
            <a:r>
              <a:rPr lang="en-US" altLang="ja-JP" b="1"/>
              <a:t>Synonyms &amp; Antonyms</a:t>
            </a:r>
            <a:endParaRPr lang="en-US" altLang="ja-JP"/>
          </a:p>
          <a:p>
            <a:pPr lvl="1"/>
            <a:r>
              <a:rPr lang="en-US" altLang="ja-JP"/>
              <a:t>Group related meanings for richer features</a:t>
            </a:r>
          </a:p>
          <a:p>
            <a:pPr lvl="1"/>
            <a:r>
              <a:rPr lang="en-US" altLang="ja-JP" i="1"/>
              <a:t>Example</a:t>
            </a:r>
            <a:r>
              <a:rPr lang="en-US" altLang="ja-JP"/>
              <a:t>: WordNet </a:t>
            </a:r>
            <a:r>
              <a:rPr lang="en-US" altLang="ja-JP" err="1"/>
              <a:t>synsets</a:t>
            </a:r>
            <a:r>
              <a:rPr lang="en-US" altLang="ja-JP"/>
              <a:t> for </a:t>
            </a:r>
            <a:r>
              <a:rPr lang="en-US" altLang="ja-JP" i="1"/>
              <a:t>good</a:t>
            </a:r>
            <a:r>
              <a:rPr lang="en-US" altLang="ja-JP"/>
              <a:t> (synonyms: fine, excellent; antonyms: bad)</a:t>
            </a:r>
          </a:p>
          <a:p>
            <a:r>
              <a:rPr lang="en-US" altLang="ja-JP" b="1"/>
              <a:t>Idioms &amp; Multi-word Expressions</a:t>
            </a:r>
            <a:endParaRPr lang="en-US" altLang="ja-JP"/>
          </a:p>
          <a:p>
            <a:pPr lvl="1"/>
            <a:r>
              <a:rPr lang="en-US" altLang="ja-JP"/>
              <a:t>Fixed phrases with non-literal meaning</a:t>
            </a:r>
          </a:p>
          <a:p>
            <a:pPr lvl="1"/>
            <a:r>
              <a:rPr lang="en-US" altLang="ja-JP" i="1"/>
              <a:t>Example</a:t>
            </a:r>
            <a:r>
              <a:rPr lang="en-US" altLang="ja-JP"/>
              <a:t>: “kick the bucket” = </a:t>
            </a:r>
            <a:r>
              <a:rPr lang="en-US" altLang="ja-JP" i="1"/>
              <a:t>die</a:t>
            </a:r>
            <a:endParaRPr lang="en-US" altLang="ja-JP"/>
          </a:p>
          <a:p>
            <a:r>
              <a:rPr lang="en-US" altLang="ja-JP" b="1"/>
              <a:t>NLTK tools</a:t>
            </a:r>
            <a:endParaRPr lang="en-US" altLang="ja-JP"/>
          </a:p>
          <a:p>
            <a:pPr lvl="1"/>
            <a:r>
              <a:rPr lang="en-US" altLang="ja-JP" err="1"/>
              <a:t>nltk.corpus.wordnet.synsets</a:t>
            </a:r>
            <a:r>
              <a:rPr lang="en-US" altLang="ja-JP"/>
              <a:t>(), semantic similarity functions</a:t>
            </a:r>
          </a:p>
          <a:p>
            <a:endParaRPr kumimoji="1" lang="ja-JP" altLang="en-US"/>
          </a:p>
        </p:txBody>
      </p:sp>
    </p:spTree>
    <p:extLst>
      <p:ext uri="{BB962C8B-B14F-4D97-AF65-F5344CB8AC3E}">
        <p14:creationId xmlns:p14="http://schemas.microsoft.com/office/powerpoint/2010/main" val="1024509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86D976-ADDD-9865-67A9-5736658A83FD}"/>
              </a:ext>
            </a:extLst>
          </p:cNvPr>
          <p:cNvSpPr>
            <a:spLocks noGrp="1"/>
          </p:cNvSpPr>
          <p:nvPr>
            <p:ph type="title"/>
          </p:nvPr>
        </p:nvSpPr>
        <p:spPr/>
        <p:txBody>
          <a:bodyPr>
            <a:normAutofit/>
          </a:bodyPr>
          <a:lstStyle/>
          <a:p>
            <a:r>
              <a:rPr kumimoji="1" lang="en-US" altLang="ja-JP"/>
              <a:t>NLTK Pipeline: From Features to Vector Representations</a:t>
            </a:r>
            <a:endParaRPr kumimoji="1" lang="ja-JP" altLang="en-US"/>
          </a:p>
        </p:txBody>
      </p:sp>
      <p:sp>
        <p:nvSpPr>
          <p:cNvPr id="3" name="コンテンツ プレースホルダー 2">
            <a:extLst>
              <a:ext uri="{FF2B5EF4-FFF2-40B4-BE49-F238E27FC236}">
                <a16:creationId xmlns:a16="http://schemas.microsoft.com/office/drawing/2014/main" id="{8E9555E1-FE13-0354-9DC3-DEB71766C6E3}"/>
              </a:ext>
            </a:extLst>
          </p:cNvPr>
          <p:cNvSpPr>
            <a:spLocks noGrp="1"/>
          </p:cNvSpPr>
          <p:nvPr>
            <p:ph idx="1"/>
          </p:nvPr>
        </p:nvSpPr>
        <p:spPr/>
        <p:txBody>
          <a:bodyPr>
            <a:normAutofit lnSpcReduction="10000"/>
          </a:bodyPr>
          <a:lstStyle/>
          <a:p>
            <a:r>
              <a:rPr lang="en-US" altLang="ja-JP" b="1"/>
              <a:t>Bag-of-Words (</a:t>
            </a:r>
            <a:r>
              <a:rPr lang="en-US" altLang="ja-JP" b="1" err="1"/>
              <a:t>BoW</a:t>
            </a:r>
            <a:r>
              <a:rPr lang="en-US" altLang="ja-JP" b="1"/>
              <a:t>)</a:t>
            </a:r>
            <a:endParaRPr lang="en-US" altLang="ja-JP"/>
          </a:p>
          <a:p>
            <a:pPr lvl="1"/>
            <a:r>
              <a:rPr lang="en-US" altLang="ja-JP"/>
              <a:t>Count word frequencies; ignores order</a:t>
            </a:r>
          </a:p>
          <a:p>
            <a:pPr lvl="1"/>
            <a:r>
              <a:rPr lang="en-US" altLang="ja-JP" i="1"/>
              <a:t>Example</a:t>
            </a:r>
            <a:r>
              <a:rPr lang="en-US" altLang="ja-JP"/>
              <a:t>: {"dog":2, "bark":1}</a:t>
            </a:r>
          </a:p>
          <a:p>
            <a:r>
              <a:rPr lang="en-US" altLang="ja-JP" b="1"/>
              <a:t>TF-IDF</a:t>
            </a:r>
            <a:endParaRPr lang="en-US" altLang="ja-JP"/>
          </a:p>
          <a:p>
            <a:pPr lvl="1"/>
            <a:r>
              <a:rPr lang="en-US" altLang="ja-JP" err="1"/>
              <a:t>Downweights</a:t>
            </a:r>
            <a:r>
              <a:rPr lang="en-US" altLang="ja-JP"/>
              <a:t> frequent words, highlights discriminative terms</a:t>
            </a:r>
          </a:p>
          <a:p>
            <a:pPr lvl="1"/>
            <a:r>
              <a:rPr lang="en-US" altLang="ja-JP" i="1"/>
              <a:t>Example</a:t>
            </a:r>
            <a:r>
              <a:rPr lang="en-US" altLang="ja-JP"/>
              <a:t>: “</a:t>
            </a:r>
            <a:r>
              <a:rPr lang="en-US" altLang="ja-JP" err="1"/>
              <a:t>rareword</a:t>
            </a:r>
            <a:r>
              <a:rPr lang="en-US" altLang="ja-JP"/>
              <a:t>” gets higher weight than “the”</a:t>
            </a:r>
          </a:p>
          <a:p>
            <a:r>
              <a:rPr lang="en-US" altLang="ja-JP" b="1"/>
              <a:t>Latent Semantic Analysis (LSA)</a:t>
            </a:r>
            <a:endParaRPr lang="en-US" altLang="ja-JP"/>
          </a:p>
          <a:p>
            <a:pPr lvl="1"/>
            <a:r>
              <a:rPr lang="en-US" altLang="ja-JP"/>
              <a:t>SVD-based dimensionality reduction; reveals hidden topics</a:t>
            </a:r>
          </a:p>
          <a:p>
            <a:r>
              <a:rPr lang="en-US" altLang="ja-JP" b="1"/>
              <a:t>Implementation</a:t>
            </a:r>
            <a:endParaRPr lang="en-US" altLang="ja-JP"/>
          </a:p>
          <a:p>
            <a:pPr lvl="1"/>
            <a:r>
              <a:rPr lang="en-US" altLang="ja-JP"/>
              <a:t>NLTK frequency tools + scikit-learn </a:t>
            </a:r>
            <a:r>
              <a:rPr lang="en-US" altLang="ja-JP" err="1"/>
              <a:t>TfidfVectorizer</a:t>
            </a:r>
            <a:r>
              <a:rPr lang="en-US" altLang="ja-JP"/>
              <a:t>, </a:t>
            </a:r>
            <a:r>
              <a:rPr lang="en-US" altLang="ja-JP" err="1"/>
              <a:t>TruncatedSVD</a:t>
            </a:r>
            <a:endParaRPr lang="en-US" altLang="ja-JP"/>
          </a:p>
          <a:p>
            <a:endParaRPr kumimoji="1" lang="ja-JP" altLang="en-US"/>
          </a:p>
        </p:txBody>
      </p:sp>
    </p:spTree>
    <p:extLst>
      <p:ext uri="{BB962C8B-B14F-4D97-AF65-F5344CB8AC3E}">
        <p14:creationId xmlns:p14="http://schemas.microsoft.com/office/powerpoint/2010/main" val="328132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7C80E-F4C3-179D-55DA-97305F151EA7}"/>
              </a:ext>
            </a:extLst>
          </p:cNvPr>
          <p:cNvSpPr>
            <a:spLocks noGrp="1"/>
          </p:cNvSpPr>
          <p:nvPr>
            <p:ph type="title"/>
          </p:nvPr>
        </p:nvSpPr>
        <p:spPr/>
        <p:txBody>
          <a:bodyPr/>
          <a:lstStyle/>
          <a:p>
            <a:r>
              <a:rPr kumimoji="1" lang="en-US" altLang="ja-JP" dirty="0"/>
              <a:t>Definition of “Word”</a:t>
            </a:r>
            <a:endParaRPr kumimoji="1" lang="ja-JP" altLang="en-US" dirty="0"/>
          </a:p>
        </p:txBody>
      </p:sp>
      <p:sp>
        <p:nvSpPr>
          <p:cNvPr id="3" name="コンテンツ プレースホルダー 2">
            <a:extLst>
              <a:ext uri="{FF2B5EF4-FFF2-40B4-BE49-F238E27FC236}">
                <a16:creationId xmlns:a16="http://schemas.microsoft.com/office/drawing/2014/main" id="{71CB53F1-BE1A-0C8E-6752-23A6FBE5F3DD}"/>
              </a:ext>
            </a:extLst>
          </p:cNvPr>
          <p:cNvSpPr>
            <a:spLocks noGrp="1"/>
          </p:cNvSpPr>
          <p:nvPr>
            <p:ph idx="1"/>
          </p:nvPr>
        </p:nvSpPr>
        <p:spPr/>
        <p:txBody>
          <a:bodyPr>
            <a:normAutofit fontScale="92500" lnSpcReduction="10000"/>
          </a:bodyPr>
          <a:lstStyle/>
          <a:p>
            <a:r>
              <a:rPr kumimoji="1" lang="en-US" altLang="ja-JP" dirty="0"/>
              <a:t>a single </a:t>
            </a:r>
            <a:r>
              <a:rPr kumimoji="1" lang="en-US" altLang="ja-JP" b="1" dirty="0">
                <a:solidFill>
                  <a:srgbClr val="FF0000"/>
                </a:solidFill>
              </a:rPr>
              <a:t>unit</a:t>
            </a:r>
            <a:r>
              <a:rPr kumimoji="1" lang="en-US" altLang="ja-JP" dirty="0"/>
              <a:t> of language that has meaning and can be spoken or written:</a:t>
            </a:r>
          </a:p>
          <a:p>
            <a:pPr lvl="1"/>
            <a:r>
              <a:rPr kumimoji="1" lang="en-US" altLang="ja-JP" dirty="0"/>
              <a:t>Your essay should be no more than two thousand words long.</a:t>
            </a:r>
          </a:p>
          <a:p>
            <a:pPr lvl="1"/>
            <a:r>
              <a:rPr kumimoji="1" lang="en-US" altLang="ja-JP" dirty="0"/>
              <a:t>Some words are more difficult to spell than others.</a:t>
            </a:r>
          </a:p>
          <a:p>
            <a:pPr lvl="1"/>
            <a:r>
              <a:rPr kumimoji="1" lang="en-US" altLang="ja-JP" dirty="0"/>
              <a:t>What's the word for bikini in French?</a:t>
            </a:r>
          </a:p>
          <a:p>
            <a:pPr lvl="1"/>
            <a:r>
              <a:rPr kumimoji="1" lang="en-US" altLang="ja-JP" dirty="0"/>
              <a:t>It's sometimes difficult to find exactly the right word to express what you want to say.</a:t>
            </a:r>
          </a:p>
          <a:p>
            <a:r>
              <a:rPr lang="en-US" altLang="ja-JP" dirty="0"/>
              <a:t>Some words have individual “Semantical” information (lexical words)</a:t>
            </a:r>
            <a:endParaRPr kumimoji="1" lang="en-US" altLang="ja-JP" dirty="0"/>
          </a:p>
          <a:p>
            <a:r>
              <a:rPr lang="en-US" altLang="ja-JP" dirty="0"/>
              <a:t>Word has “Word Class” = Part of Speech</a:t>
            </a:r>
          </a:p>
          <a:p>
            <a:pPr lvl="1"/>
            <a:r>
              <a:rPr kumimoji="1" lang="en-US" altLang="ja-JP" dirty="0"/>
              <a:t>one of the grammatical groups, such as noun, verb, and adjective, into which words are divided depending on their use:</a:t>
            </a:r>
            <a:endParaRPr kumimoji="1" lang="ja-JP" altLang="en-US" dirty="0"/>
          </a:p>
        </p:txBody>
      </p:sp>
    </p:spTree>
    <p:extLst>
      <p:ext uri="{BB962C8B-B14F-4D97-AF65-F5344CB8AC3E}">
        <p14:creationId xmlns:p14="http://schemas.microsoft.com/office/powerpoint/2010/main" val="4230043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ja-JP" dirty="0">
                <a:ea typeface="MS PGothic" panose="020B0600070205080204" pitchFamily="50" charset="-128"/>
              </a:rPr>
              <a:t>Lexical semantics</a:t>
            </a:r>
          </a:p>
        </p:txBody>
      </p:sp>
      <p:sp>
        <p:nvSpPr>
          <p:cNvPr id="99331" name="Rectangle 3"/>
          <p:cNvSpPr>
            <a:spLocks noGrp="1" noChangeArrowheads="1"/>
          </p:cNvSpPr>
          <p:nvPr>
            <p:ph type="body" idx="1"/>
          </p:nvPr>
        </p:nvSpPr>
        <p:spPr>
          <a:xfrm>
            <a:off x="838200" y="1442777"/>
            <a:ext cx="10515600" cy="4734186"/>
          </a:xfrm>
        </p:spPr>
        <p:txBody>
          <a:bodyPr>
            <a:normAutofit/>
          </a:bodyPr>
          <a:lstStyle/>
          <a:p>
            <a:pPr>
              <a:lnSpc>
                <a:spcPct val="90000"/>
              </a:lnSpc>
            </a:pPr>
            <a:r>
              <a:rPr lang="en-US" altLang="ja-JP" dirty="0">
                <a:ea typeface="MS PGothic" panose="020B0600070205080204" pitchFamily="50" charset="-128"/>
              </a:rPr>
              <a:t>How words are related with each other </a:t>
            </a:r>
          </a:p>
        </p:txBody>
      </p:sp>
      <p:grpSp>
        <p:nvGrpSpPr>
          <p:cNvPr id="6" name="グループ化 5"/>
          <p:cNvGrpSpPr/>
          <p:nvPr/>
        </p:nvGrpSpPr>
        <p:grpSpPr>
          <a:xfrm>
            <a:off x="2528930" y="2307506"/>
            <a:ext cx="8553450" cy="4157663"/>
            <a:chOff x="341313" y="1196975"/>
            <a:chExt cx="8553450" cy="4157663"/>
          </a:xfrm>
        </p:grpSpPr>
        <p:sp>
          <p:nvSpPr>
            <p:cNvPr id="45" name="Text Box 3"/>
            <p:cNvSpPr txBox="1">
              <a:spLocks noChangeArrowheads="1"/>
            </p:cNvSpPr>
            <p:nvPr/>
          </p:nvSpPr>
          <p:spPr bwMode="auto">
            <a:xfrm>
              <a:off x="541338" y="3336925"/>
              <a:ext cx="4926646"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CC0000"/>
                </a:buClr>
                <a:buSzPct val="100000"/>
                <a:buFont typeface="Arial" panose="020B0604020202020204" pitchFamily="34" charset="0"/>
                <a:buNone/>
              </a:pPr>
              <a:r>
                <a:rPr lang="en-GB" altLang="ja-JP" sz="1800" b="1" dirty="0">
                  <a:solidFill>
                    <a:schemeClr val="accent6">
                      <a:lumMod val="75000"/>
                    </a:schemeClr>
                  </a:solidFill>
                  <a:latin typeface="Arial" panose="020B0604020202020204" pitchFamily="34" charset="0"/>
                  <a:ea typeface="MS Gothic" panose="020B0609070205080204" pitchFamily="49" charset="-128"/>
                </a:rPr>
                <a:t>{</a:t>
              </a:r>
              <a:r>
                <a:rPr lang="en-GB" altLang="ja-JP" sz="1800" b="1" dirty="0">
                  <a:solidFill>
                    <a:srgbClr val="FF0000"/>
                  </a:solidFill>
                  <a:latin typeface="Arial" panose="020B0604020202020204" pitchFamily="34" charset="0"/>
                  <a:ea typeface="MS Gothic" panose="020B0609070205080204" pitchFamily="49" charset="-128"/>
                </a:rPr>
                <a:t>car;</a:t>
              </a:r>
              <a:r>
                <a:rPr lang="en-GB" altLang="ja-JP" sz="1800" b="1" dirty="0">
                  <a:solidFill>
                    <a:schemeClr val="accent6">
                      <a:lumMod val="75000"/>
                    </a:schemeClr>
                  </a:solidFill>
                  <a:latin typeface="Arial" panose="020B0604020202020204" pitchFamily="34" charset="0"/>
                  <a:ea typeface="MS Gothic" panose="020B0609070205080204" pitchFamily="49" charset="-128"/>
                </a:rPr>
                <a:t> auto; automobile; machine; motorcar}</a:t>
              </a:r>
            </a:p>
          </p:txBody>
        </p:sp>
        <p:grpSp>
          <p:nvGrpSpPr>
            <p:cNvPr id="46" name="Group 4"/>
            <p:cNvGrpSpPr>
              <a:grpSpLocks/>
            </p:cNvGrpSpPr>
            <p:nvPr/>
          </p:nvGrpSpPr>
          <p:grpSpPr bwMode="auto">
            <a:xfrm>
              <a:off x="1725613" y="1196975"/>
              <a:ext cx="2541588" cy="1427163"/>
              <a:chOff x="1087" y="952"/>
              <a:chExt cx="1601" cy="899"/>
            </a:xfrm>
          </p:grpSpPr>
          <p:sp>
            <p:nvSpPr>
              <p:cNvPr id="47" name="Text Box 5"/>
              <p:cNvSpPr txBox="1">
                <a:spLocks noChangeArrowheads="1"/>
              </p:cNvSpPr>
              <p:nvPr/>
            </p:nvSpPr>
            <p:spPr bwMode="auto">
              <a:xfrm>
                <a:off x="1087" y="952"/>
                <a:ext cx="1601"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chemeClr val="accent4">
                        <a:lumMod val="75000"/>
                      </a:schemeClr>
                    </a:solidFill>
                    <a:latin typeface="Arial" panose="020B0604020202020204" pitchFamily="34" charset="0"/>
                    <a:ea typeface="MS Gothic" panose="020B0609070205080204" pitchFamily="49" charset="-128"/>
                  </a:rPr>
                  <a:t>{</a:t>
                </a:r>
                <a:r>
                  <a:rPr lang="en-GB" altLang="ja-JP" sz="1800" dirty="0" err="1">
                    <a:solidFill>
                      <a:schemeClr val="accent4">
                        <a:lumMod val="75000"/>
                      </a:schemeClr>
                    </a:solidFill>
                    <a:latin typeface="Arial" panose="020B0604020202020204" pitchFamily="34" charset="0"/>
                    <a:ea typeface="MS Gothic" panose="020B0609070205080204" pitchFamily="49" charset="-128"/>
                  </a:rPr>
                  <a:t>conveyance;transport</a:t>
                </a:r>
                <a:r>
                  <a:rPr lang="en-GB" altLang="ja-JP" sz="1800" dirty="0">
                    <a:solidFill>
                      <a:schemeClr val="accent4">
                        <a:lumMod val="75000"/>
                      </a:schemeClr>
                    </a:solidFill>
                    <a:latin typeface="Arial" panose="020B0604020202020204" pitchFamily="34" charset="0"/>
                    <a:ea typeface="MS Gothic" panose="020B0609070205080204" pitchFamily="49" charset="-128"/>
                  </a:rPr>
                  <a:t>}</a:t>
                </a:r>
              </a:p>
            </p:txBody>
          </p:sp>
          <p:sp>
            <p:nvSpPr>
              <p:cNvPr id="48" name="Text Box 6"/>
              <p:cNvSpPr txBox="1">
                <a:spLocks noChangeArrowheads="1"/>
              </p:cNvSpPr>
              <p:nvPr/>
            </p:nvSpPr>
            <p:spPr bwMode="auto">
              <a:xfrm>
                <a:off x="1550" y="1393"/>
                <a:ext cx="664"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chemeClr val="accent4">
                        <a:lumMod val="75000"/>
                      </a:schemeClr>
                    </a:solidFill>
                    <a:latin typeface="Arial" panose="020B0604020202020204" pitchFamily="34" charset="0"/>
                    <a:ea typeface="MS Gothic" panose="020B0609070205080204" pitchFamily="49" charset="-128"/>
                  </a:rPr>
                  <a:t>{vehicle}</a:t>
                </a:r>
              </a:p>
            </p:txBody>
          </p:sp>
          <p:cxnSp>
            <p:nvCxnSpPr>
              <p:cNvPr id="49" name="AutoShape 7"/>
              <p:cNvCxnSpPr>
                <a:cxnSpLocks noChangeShapeType="1"/>
                <a:stCxn id="48" idx="0"/>
                <a:endCxn id="47" idx="2"/>
              </p:cNvCxnSpPr>
              <p:nvPr/>
            </p:nvCxnSpPr>
            <p:spPr bwMode="auto">
              <a:xfrm rot="5400000" flipH="1" flipV="1">
                <a:off x="1781" y="1287"/>
                <a:ext cx="207" cy="5"/>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0" name="AutoShape 8"/>
              <p:cNvCxnSpPr>
                <a:cxnSpLocks noChangeShapeType="1"/>
                <a:stCxn id="52" idx="0"/>
                <a:endCxn id="48" idx="2"/>
              </p:cNvCxnSpPr>
              <p:nvPr/>
            </p:nvCxnSpPr>
            <p:spPr bwMode="auto">
              <a:xfrm flipH="1" flipV="1">
                <a:off x="1882" y="1627"/>
                <a:ext cx="9" cy="224"/>
              </a:xfrm>
              <a:prstGeom prst="straightConnector1">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1" name="Group 9"/>
            <p:cNvGrpSpPr>
              <a:grpSpLocks/>
            </p:cNvGrpSpPr>
            <p:nvPr/>
          </p:nvGrpSpPr>
          <p:grpSpPr bwMode="auto">
            <a:xfrm>
              <a:off x="1128713" y="2624138"/>
              <a:ext cx="3746500" cy="712787"/>
              <a:chOff x="711" y="1851"/>
              <a:chExt cx="2360" cy="449"/>
            </a:xfrm>
          </p:grpSpPr>
          <p:sp>
            <p:nvSpPr>
              <p:cNvPr id="52" name="Text Box 10"/>
              <p:cNvSpPr txBox="1">
                <a:spLocks noChangeArrowheads="1"/>
              </p:cNvSpPr>
              <p:nvPr/>
            </p:nvSpPr>
            <p:spPr bwMode="auto">
              <a:xfrm>
                <a:off x="711" y="1851"/>
                <a:ext cx="2360"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chemeClr val="accent4">
                        <a:lumMod val="75000"/>
                      </a:schemeClr>
                    </a:solidFill>
                    <a:latin typeface="Arial" panose="020B0604020202020204" pitchFamily="34" charset="0"/>
                    <a:ea typeface="MS Gothic" panose="020B0609070205080204" pitchFamily="49" charset="-128"/>
                  </a:rPr>
                  <a:t>{motor vehicle; automotive vehicle}</a:t>
                </a:r>
              </a:p>
            </p:txBody>
          </p:sp>
          <p:cxnSp>
            <p:nvCxnSpPr>
              <p:cNvPr id="53" name="AutoShape 11"/>
              <p:cNvCxnSpPr>
                <a:cxnSpLocks noChangeShapeType="1"/>
                <a:stCxn id="45" idx="0"/>
                <a:endCxn id="52" idx="2"/>
              </p:cNvCxnSpPr>
              <p:nvPr/>
            </p:nvCxnSpPr>
            <p:spPr bwMode="auto">
              <a:xfrm rot="16200000" flipV="1">
                <a:off x="1784" y="2192"/>
                <a:ext cx="215" cy="2"/>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4" name="Group 12"/>
            <p:cNvGrpSpPr>
              <a:grpSpLocks/>
            </p:cNvGrpSpPr>
            <p:nvPr/>
          </p:nvGrpSpPr>
          <p:grpSpPr bwMode="auto">
            <a:xfrm>
              <a:off x="341313" y="3708400"/>
              <a:ext cx="6097587" cy="1646238"/>
              <a:chOff x="215" y="2534"/>
              <a:chExt cx="3841" cy="1037"/>
            </a:xfrm>
          </p:grpSpPr>
          <p:sp>
            <p:nvSpPr>
              <p:cNvPr id="55" name="Text Box 13"/>
              <p:cNvSpPr txBox="1">
                <a:spLocks noChangeArrowheads="1"/>
              </p:cNvSpPr>
              <p:nvPr/>
            </p:nvSpPr>
            <p:spPr bwMode="auto">
              <a:xfrm>
                <a:off x="215" y="3162"/>
                <a:ext cx="2086"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rgbClr val="002060"/>
                    </a:solidFill>
                    <a:latin typeface="Arial" panose="020B0604020202020204" pitchFamily="34" charset="0"/>
                    <a:ea typeface="MS Gothic" panose="020B0609070205080204" pitchFamily="49" charset="-128"/>
                  </a:rPr>
                  <a:t>{cruiser; squad car; patrol car; </a:t>
                </a:r>
              </a:p>
              <a:p>
                <a:pPr eaLnBrk="1" hangingPunct="1">
                  <a:buClr>
                    <a:srgbClr val="000000"/>
                  </a:buClr>
                  <a:buSzPct val="100000"/>
                  <a:buFont typeface="Arial" panose="020B0604020202020204" pitchFamily="34" charset="0"/>
                  <a:buNone/>
                </a:pPr>
                <a:r>
                  <a:rPr lang="en-GB" altLang="ja-JP" sz="1800" dirty="0">
                    <a:solidFill>
                      <a:srgbClr val="002060"/>
                    </a:solidFill>
                    <a:latin typeface="Arial" panose="020B0604020202020204" pitchFamily="34" charset="0"/>
                    <a:ea typeface="MS Gothic" panose="020B0609070205080204" pitchFamily="49" charset="-128"/>
                  </a:rPr>
                  <a:t>police car; prowl car}</a:t>
                </a:r>
              </a:p>
            </p:txBody>
          </p:sp>
          <p:sp>
            <p:nvSpPr>
              <p:cNvPr id="56" name="Text Box 14"/>
              <p:cNvSpPr txBox="1">
                <a:spLocks noChangeArrowheads="1"/>
              </p:cNvSpPr>
              <p:nvPr/>
            </p:nvSpPr>
            <p:spPr bwMode="auto">
              <a:xfrm>
                <a:off x="2374" y="3162"/>
                <a:ext cx="1682"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rgbClr val="002060"/>
                    </a:solidFill>
                    <a:latin typeface="Arial" panose="020B0604020202020204" pitchFamily="34" charset="0"/>
                    <a:ea typeface="MS Gothic" panose="020B0609070205080204" pitchFamily="49" charset="-128"/>
                  </a:rPr>
                  <a:t>{cab; taxi; hack; taxicab}</a:t>
                </a:r>
              </a:p>
            </p:txBody>
          </p:sp>
          <p:cxnSp>
            <p:nvCxnSpPr>
              <p:cNvPr id="57" name="AutoShape 15"/>
              <p:cNvCxnSpPr>
                <a:cxnSpLocks noChangeShapeType="1"/>
                <a:stCxn id="56" idx="0"/>
                <a:endCxn id="45" idx="2"/>
              </p:cNvCxnSpPr>
              <p:nvPr/>
            </p:nvCxnSpPr>
            <p:spPr bwMode="auto">
              <a:xfrm rot="16200000" flipV="1">
                <a:off x="2240" y="2187"/>
                <a:ext cx="628" cy="1322"/>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8" name="AutoShape 16"/>
              <p:cNvCxnSpPr>
                <a:cxnSpLocks noChangeShapeType="1"/>
                <a:stCxn id="55" idx="0"/>
                <a:endCxn id="45" idx="2"/>
              </p:cNvCxnSpPr>
              <p:nvPr/>
            </p:nvCxnSpPr>
            <p:spPr bwMode="auto">
              <a:xfrm rot="5400000" flipH="1" flipV="1">
                <a:off x="1261" y="2531"/>
                <a:ext cx="628" cy="635"/>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9" name="Group 17"/>
            <p:cNvGrpSpPr>
              <a:grpSpLocks/>
            </p:cNvGrpSpPr>
            <p:nvPr/>
          </p:nvGrpSpPr>
          <p:grpSpPr bwMode="auto">
            <a:xfrm>
              <a:off x="5467352" y="2538413"/>
              <a:ext cx="1727200" cy="1957387"/>
              <a:chOff x="3444" y="1797"/>
              <a:chExt cx="1088" cy="1233"/>
            </a:xfrm>
          </p:grpSpPr>
          <p:sp>
            <p:nvSpPr>
              <p:cNvPr id="60" name="Text Box 18"/>
              <p:cNvSpPr txBox="1">
                <a:spLocks noChangeArrowheads="1"/>
              </p:cNvSpPr>
              <p:nvPr/>
            </p:nvSpPr>
            <p:spPr bwMode="auto">
              <a:xfrm>
                <a:off x="3599" y="2482"/>
                <a:ext cx="69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{bumper}</a:t>
                </a:r>
              </a:p>
            </p:txBody>
          </p:sp>
          <p:sp>
            <p:nvSpPr>
              <p:cNvPr id="61" name="Text Box 19"/>
              <p:cNvSpPr txBox="1">
                <a:spLocks noChangeArrowheads="1"/>
              </p:cNvSpPr>
              <p:nvPr/>
            </p:nvSpPr>
            <p:spPr bwMode="auto">
              <a:xfrm>
                <a:off x="3599" y="2160"/>
                <a:ext cx="737"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{car door}</a:t>
                </a:r>
              </a:p>
            </p:txBody>
          </p:sp>
          <p:sp>
            <p:nvSpPr>
              <p:cNvPr id="62" name="Text Box 20"/>
              <p:cNvSpPr txBox="1">
                <a:spLocks noChangeArrowheads="1"/>
              </p:cNvSpPr>
              <p:nvPr/>
            </p:nvSpPr>
            <p:spPr bwMode="auto">
              <a:xfrm>
                <a:off x="3602" y="2799"/>
                <a:ext cx="93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{car window}</a:t>
                </a:r>
              </a:p>
            </p:txBody>
          </p:sp>
          <p:sp>
            <p:nvSpPr>
              <p:cNvPr id="63" name="Text Box 21"/>
              <p:cNvSpPr txBox="1">
                <a:spLocks noChangeArrowheads="1"/>
              </p:cNvSpPr>
              <p:nvPr/>
            </p:nvSpPr>
            <p:spPr bwMode="auto">
              <a:xfrm>
                <a:off x="3598" y="1797"/>
                <a:ext cx="825"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dirty="0">
                    <a:solidFill>
                      <a:srgbClr val="000000"/>
                    </a:solidFill>
                    <a:latin typeface="Arial" panose="020B0604020202020204" pitchFamily="34" charset="0"/>
                    <a:ea typeface="MS Gothic" panose="020B0609070205080204" pitchFamily="49" charset="-128"/>
                  </a:rPr>
                  <a:t>{car mirror}</a:t>
                </a:r>
              </a:p>
            </p:txBody>
          </p:sp>
          <p:cxnSp>
            <p:nvCxnSpPr>
              <p:cNvPr id="64" name="AutoShape 22"/>
              <p:cNvCxnSpPr>
                <a:cxnSpLocks noChangeShapeType="1"/>
                <a:stCxn id="45" idx="3"/>
                <a:endCxn id="60" idx="1"/>
              </p:cNvCxnSpPr>
              <p:nvPr/>
            </p:nvCxnSpPr>
            <p:spPr bwMode="auto">
              <a:xfrm>
                <a:off x="3444" y="2417"/>
                <a:ext cx="155" cy="181"/>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 name="AutoShape 23"/>
              <p:cNvCxnSpPr>
                <a:cxnSpLocks noChangeShapeType="1"/>
                <a:stCxn id="45" idx="3"/>
                <a:endCxn id="61" idx="1"/>
              </p:cNvCxnSpPr>
              <p:nvPr/>
            </p:nvCxnSpPr>
            <p:spPr bwMode="auto">
              <a:xfrm flipV="1">
                <a:off x="3444" y="2276"/>
                <a:ext cx="155" cy="141"/>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24"/>
              <p:cNvCxnSpPr>
                <a:cxnSpLocks noChangeShapeType="1"/>
                <a:stCxn id="45" idx="3"/>
                <a:endCxn id="62" idx="1"/>
              </p:cNvCxnSpPr>
              <p:nvPr/>
            </p:nvCxnSpPr>
            <p:spPr bwMode="auto">
              <a:xfrm>
                <a:off x="3444" y="2417"/>
                <a:ext cx="158" cy="497"/>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25"/>
              <p:cNvCxnSpPr>
                <a:cxnSpLocks noChangeShapeType="1"/>
                <a:stCxn id="45" idx="3"/>
                <a:endCxn id="63" idx="1"/>
              </p:cNvCxnSpPr>
              <p:nvPr/>
            </p:nvCxnSpPr>
            <p:spPr bwMode="auto">
              <a:xfrm flipV="1">
                <a:off x="3444" y="1913"/>
                <a:ext cx="154" cy="504"/>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68" name="Group 26"/>
            <p:cNvGrpSpPr>
              <a:grpSpLocks/>
            </p:cNvGrpSpPr>
            <p:nvPr/>
          </p:nvGrpSpPr>
          <p:grpSpPr bwMode="auto">
            <a:xfrm>
              <a:off x="6883400" y="2473325"/>
              <a:ext cx="2011363" cy="1930400"/>
              <a:chOff x="4336" y="1756"/>
              <a:chExt cx="1267" cy="1216"/>
            </a:xfrm>
          </p:grpSpPr>
          <p:sp>
            <p:nvSpPr>
              <p:cNvPr id="69" name="Text Box 27"/>
              <p:cNvSpPr txBox="1">
                <a:spLocks noChangeArrowheads="1"/>
              </p:cNvSpPr>
              <p:nvPr/>
            </p:nvSpPr>
            <p:spPr bwMode="auto">
              <a:xfrm>
                <a:off x="4687" y="1756"/>
                <a:ext cx="698"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{armrest}</a:t>
                </a:r>
              </a:p>
            </p:txBody>
          </p:sp>
          <p:sp>
            <p:nvSpPr>
              <p:cNvPr id="70" name="Text Box 28"/>
              <p:cNvSpPr txBox="1">
                <a:spLocks noChangeArrowheads="1"/>
              </p:cNvSpPr>
              <p:nvPr/>
            </p:nvSpPr>
            <p:spPr bwMode="auto">
              <a:xfrm>
                <a:off x="4688" y="2164"/>
                <a:ext cx="75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{doorlock}</a:t>
                </a:r>
              </a:p>
            </p:txBody>
          </p:sp>
          <p:sp>
            <p:nvSpPr>
              <p:cNvPr id="71" name="Text Box 29"/>
              <p:cNvSpPr txBox="1">
                <a:spLocks noChangeArrowheads="1"/>
              </p:cNvSpPr>
              <p:nvPr/>
            </p:nvSpPr>
            <p:spPr bwMode="auto">
              <a:xfrm>
                <a:off x="4689" y="2568"/>
                <a:ext cx="914"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pitchFamily="18" charset="0"/>
                  </a:defRPr>
                </a:lvl9pPr>
              </a:lstStyle>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{hinge; </a:t>
                </a:r>
              </a:p>
              <a:p>
                <a:pPr eaLnBrk="1" hangingPunct="1">
                  <a:buClr>
                    <a:srgbClr val="000000"/>
                  </a:buClr>
                  <a:buSzPct val="100000"/>
                  <a:buFont typeface="Arial" panose="020B0604020202020204" pitchFamily="34" charset="0"/>
                  <a:buNone/>
                </a:pPr>
                <a:r>
                  <a:rPr lang="en-GB" altLang="ja-JP" sz="1800">
                    <a:solidFill>
                      <a:srgbClr val="000000"/>
                    </a:solidFill>
                    <a:latin typeface="Arial" panose="020B0604020202020204" pitchFamily="34" charset="0"/>
                    <a:ea typeface="MS Gothic" panose="020B0609070205080204" pitchFamily="49" charset="-128"/>
                  </a:rPr>
                  <a:t>flexible joint}</a:t>
                </a:r>
              </a:p>
            </p:txBody>
          </p:sp>
          <p:cxnSp>
            <p:nvCxnSpPr>
              <p:cNvPr id="72" name="AutoShape 30"/>
              <p:cNvCxnSpPr>
                <a:cxnSpLocks noChangeShapeType="1"/>
                <a:stCxn id="61" idx="3"/>
                <a:endCxn id="69" idx="1"/>
              </p:cNvCxnSpPr>
              <p:nvPr/>
            </p:nvCxnSpPr>
            <p:spPr bwMode="auto">
              <a:xfrm flipV="1">
                <a:off x="4336" y="1872"/>
                <a:ext cx="351" cy="404"/>
              </a:xfrm>
              <a:prstGeom prst="bentConnector3">
                <a:avLst>
                  <a:gd name="adj1" fmla="val 49856"/>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AutoShape 31"/>
              <p:cNvCxnSpPr>
                <a:cxnSpLocks noChangeShapeType="1"/>
                <a:stCxn id="61" idx="3"/>
                <a:endCxn id="70" idx="1"/>
              </p:cNvCxnSpPr>
              <p:nvPr/>
            </p:nvCxnSpPr>
            <p:spPr bwMode="auto">
              <a:xfrm>
                <a:off x="4336" y="2276"/>
                <a:ext cx="352" cy="4"/>
              </a:xfrm>
              <a:prstGeom prst="bentConnector3">
                <a:avLst>
                  <a:gd name="adj1" fmla="val 50000"/>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AutoShape 32"/>
              <p:cNvCxnSpPr>
                <a:cxnSpLocks noChangeShapeType="1"/>
                <a:stCxn id="61" idx="3"/>
                <a:endCxn id="71" idx="1"/>
              </p:cNvCxnSpPr>
              <p:nvPr/>
            </p:nvCxnSpPr>
            <p:spPr bwMode="auto">
              <a:xfrm>
                <a:off x="4336" y="2276"/>
                <a:ext cx="353" cy="495"/>
              </a:xfrm>
              <a:prstGeom prst="bentConnector3">
                <a:avLst>
                  <a:gd name="adj1" fmla="val 49856"/>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
        <p:nvSpPr>
          <p:cNvPr id="41" name="テキスト ボックス 40"/>
          <p:cNvSpPr txBox="1"/>
          <p:nvPr/>
        </p:nvSpPr>
        <p:spPr>
          <a:xfrm>
            <a:off x="729974" y="4393599"/>
            <a:ext cx="1560042" cy="461665"/>
          </a:xfrm>
          <a:prstGeom prst="rect">
            <a:avLst/>
          </a:prstGeom>
          <a:noFill/>
          <a:ln>
            <a:solidFill>
              <a:schemeClr val="accent6">
                <a:lumMod val="75000"/>
              </a:schemeClr>
            </a:solidFill>
          </a:ln>
        </p:spPr>
        <p:txBody>
          <a:bodyPr wrap="none" rtlCol="0">
            <a:spAutoFit/>
          </a:bodyPr>
          <a:lstStyle/>
          <a:p>
            <a:r>
              <a:rPr kumimoji="1" lang="en-US" altLang="ja-JP" sz="2400" b="1" dirty="0">
                <a:solidFill>
                  <a:schemeClr val="accent6">
                    <a:lumMod val="50000"/>
                  </a:schemeClr>
                </a:solidFill>
              </a:rPr>
              <a:t>Synonym</a:t>
            </a:r>
            <a:endParaRPr kumimoji="1" lang="ja-JP" altLang="en-US" sz="2400" b="1" dirty="0">
              <a:solidFill>
                <a:schemeClr val="accent6">
                  <a:lumMod val="50000"/>
                </a:schemeClr>
              </a:solidFill>
            </a:endParaRPr>
          </a:p>
        </p:txBody>
      </p:sp>
      <p:sp>
        <p:nvSpPr>
          <p:cNvPr id="80" name="テキスト ボックス 79"/>
          <p:cNvSpPr txBox="1"/>
          <p:nvPr/>
        </p:nvSpPr>
        <p:spPr>
          <a:xfrm>
            <a:off x="724234" y="2994196"/>
            <a:ext cx="1712328" cy="461665"/>
          </a:xfrm>
          <a:prstGeom prst="rect">
            <a:avLst/>
          </a:prstGeom>
          <a:noFill/>
          <a:ln>
            <a:solidFill>
              <a:schemeClr val="accent4">
                <a:lumMod val="75000"/>
              </a:schemeClr>
            </a:solidFill>
          </a:ln>
        </p:spPr>
        <p:txBody>
          <a:bodyPr wrap="none" rtlCol="0">
            <a:spAutoFit/>
          </a:bodyPr>
          <a:lstStyle/>
          <a:p>
            <a:r>
              <a:rPr kumimoji="1" lang="en-US" altLang="ja-JP" sz="2400" b="1" dirty="0">
                <a:solidFill>
                  <a:schemeClr val="accent4">
                    <a:lumMod val="75000"/>
                  </a:schemeClr>
                </a:solidFill>
              </a:rPr>
              <a:t>Hypernym</a:t>
            </a:r>
            <a:endParaRPr kumimoji="1" lang="ja-JP" altLang="en-US" sz="2400" b="1" dirty="0">
              <a:solidFill>
                <a:schemeClr val="accent4">
                  <a:lumMod val="75000"/>
                </a:schemeClr>
              </a:solidFill>
            </a:endParaRPr>
          </a:p>
        </p:txBody>
      </p:sp>
      <p:sp>
        <p:nvSpPr>
          <p:cNvPr id="42" name="左中かっこ 41"/>
          <p:cNvSpPr/>
          <p:nvPr/>
        </p:nvSpPr>
        <p:spPr>
          <a:xfrm>
            <a:off x="2680287" y="2444105"/>
            <a:ext cx="207415" cy="1508051"/>
          </a:xfrm>
          <a:prstGeom prst="leftBrac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4">
                  <a:lumMod val="75000"/>
                </a:schemeClr>
              </a:solidFill>
            </a:endParaRPr>
          </a:p>
        </p:txBody>
      </p:sp>
      <p:sp>
        <p:nvSpPr>
          <p:cNvPr id="82" name="テキスト ボックス 81"/>
          <p:cNvSpPr txBox="1"/>
          <p:nvPr/>
        </p:nvSpPr>
        <p:spPr>
          <a:xfrm>
            <a:off x="729974" y="5793002"/>
            <a:ext cx="1593706" cy="461665"/>
          </a:xfrm>
          <a:prstGeom prst="rect">
            <a:avLst/>
          </a:prstGeom>
          <a:noFill/>
          <a:ln>
            <a:solidFill>
              <a:schemeClr val="accent5">
                <a:lumMod val="50000"/>
              </a:schemeClr>
            </a:solidFill>
          </a:ln>
        </p:spPr>
        <p:txBody>
          <a:bodyPr wrap="none" rtlCol="0">
            <a:spAutoFit/>
          </a:bodyPr>
          <a:lstStyle/>
          <a:p>
            <a:r>
              <a:rPr kumimoji="1" lang="en-US" altLang="ja-JP" sz="2400" b="1" dirty="0">
                <a:solidFill>
                  <a:schemeClr val="accent5">
                    <a:lumMod val="50000"/>
                  </a:schemeClr>
                </a:solidFill>
              </a:rPr>
              <a:t>Hyponym</a:t>
            </a:r>
            <a:endParaRPr kumimoji="1" lang="ja-JP" altLang="en-US" sz="2400" b="1" dirty="0">
              <a:solidFill>
                <a:schemeClr val="accent5">
                  <a:lumMod val="50000"/>
                </a:schemeClr>
              </a:solidFill>
            </a:endParaRPr>
          </a:p>
        </p:txBody>
      </p:sp>
      <p:sp>
        <p:nvSpPr>
          <p:cNvPr id="83" name="テキスト ボックス 82"/>
          <p:cNvSpPr txBox="1"/>
          <p:nvPr/>
        </p:nvSpPr>
        <p:spPr>
          <a:xfrm>
            <a:off x="8546538" y="3140199"/>
            <a:ext cx="1596912" cy="461665"/>
          </a:xfrm>
          <a:prstGeom prst="rect">
            <a:avLst/>
          </a:prstGeom>
          <a:noFill/>
          <a:ln>
            <a:solidFill>
              <a:schemeClr val="tx1"/>
            </a:solidFill>
          </a:ln>
        </p:spPr>
        <p:txBody>
          <a:bodyPr wrap="none" rtlCol="0">
            <a:spAutoFit/>
          </a:bodyPr>
          <a:lstStyle/>
          <a:p>
            <a:r>
              <a:rPr kumimoji="1" lang="en-US" altLang="ja-JP" sz="2400" b="1" dirty="0"/>
              <a:t>Meronym</a:t>
            </a:r>
            <a:endParaRPr kumimoji="1" lang="ja-JP" altLang="en-US" sz="2400" b="1" dirty="0"/>
          </a:p>
        </p:txBody>
      </p:sp>
      <p:sp>
        <p:nvSpPr>
          <p:cNvPr id="43" name="正方形/長方形 42"/>
          <p:cNvSpPr/>
          <p:nvPr/>
        </p:nvSpPr>
        <p:spPr>
          <a:xfrm>
            <a:off x="8295974" y="2416786"/>
            <a:ext cx="2664512" cy="646331"/>
          </a:xfrm>
          <a:prstGeom prst="rect">
            <a:avLst/>
          </a:prstGeom>
        </p:spPr>
        <p:txBody>
          <a:bodyPr wrap="none">
            <a:spAutoFit/>
          </a:bodyPr>
          <a:lstStyle/>
          <a:p>
            <a:r>
              <a:rPr lang="en-US" altLang="ja-JP" dirty="0">
                <a:solidFill>
                  <a:schemeClr val="accent2">
                    <a:lumMod val="50000"/>
                  </a:schemeClr>
                </a:solidFill>
                <a:latin typeface="Verdana" panose="020B0604030504040204" pitchFamily="34" charset="0"/>
              </a:rPr>
              <a:t>pay -</a:t>
            </a:r>
            <a:r>
              <a:rPr lang="en-US" altLang="ja-JP" dirty="0">
                <a:solidFill>
                  <a:srgbClr val="FF0000"/>
                </a:solidFill>
                <a:latin typeface="Verdana" panose="020B0604030504040204" pitchFamily="34" charset="0"/>
              </a:rPr>
              <a:t> buy</a:t>
            </a:r>
          </a:p>
          <a:p>
            <a:r>
              <a:rPr lang="en-US" altLang="ja-JP" dirty="0">
                <a:solidFill>
                  <a:srgbClr val="FF0000"/>
                </a:solidFill>
                <a:latin typeface="Verdana" panose="020B0604030504040204" pitchFamily="34" charset="0"/>
              </a:rPr>
              <a:t>        </a:t>
            </a:r>
            <a:r>
              <a:rPr lang="ja-JP" altLang="en-US" dirty="0">
                <a:solidFill>
                  <a:srgbClr val="FF0000"/>
                </a:solidFill>
                <a:latin typeface="Verdana" panose="020B0604030504040204" pitchFamily="34" charset="0"/>
              </a:rPr>
              <a:t> </a:t>
            </a:r>
            <a:r>
              <a:rPr lang="en-US" altLang="ja-JP" dirty="0">
                <a:solidFill>
                  <a:srgbClr val="FF0000"/>
                </a:solidFill>
                <a:latin typeface="Verdana" panose="020B0604030504040204" pitchFamily="34" charset="0"/>
              </a:rPr>
              <a:t>buy </a:t>
            </a:r>
            <a:r>
              <a:rPr lang="en-US" altLang="ja-JP" dirty="0">
                <a:solidFill>
                  <a:srgbClr val="7030A0"/>
                </a:solidFill>
                <a:latin typeface="Verdana" panose="020B0604030504040204" pitchFamily="34" charset="0"/>
              </a:rPr>
              <a:t>– by – bye</a:t>
            </a:r>
            <a:endParaRPr lang="ja-JP" altLang="en-US" dirty="0">
              <a:solidFill>
                <a:srgbClr val="7030A0"/>
              </a:solidFill>
            </a:endParaRPr>
          </a:p>
        </p:txBody>
      </p:sp>
      <p:sp>
        <p:nvSpPr>
          <p:cNvPr id="85" name="テキスト ボックス 84"/>
          <p:cNvSpPr txBox="1"/>
          <p:nvPr/>
        </p:nvSpPr>
        <p:spPr>
          <a:xfrm>
            <a:off x="9529848" y="1925584"/>
            <a:ext cx="2004075" cy="461665"/>
          </a:xfrm>
          <a:prstGeom prst="rect">
            <a:avLst/>
          </a:prstGeom>
          <a:noFill/>
          <a:ln>
            <a:solidFill>
              <a:srgbClr val="7030A0"/>
            </a:solidFill>
          </a:ln>
        </p:spPr>
        <p:txBody>
          <a:bodyPr wrap="none" rtlCol="0">
            <a:spAutoFit/>
          </a:bodyPr>
          <a:lstStyle/>
          <a:p>
            <a:r>
              <a:rPr kumimoji="1" lang="en-US" altLang="ja-JP" sz="2400" b="1" dirty="0">
                <a:solidFill>
                  <a:srgbClr val="7030A0"/>
                </a:solidFill>
              </a:rPr>
              <a:t>Homophone</a:t>
            </a:r>
            <a:endParaRPr kumimoji="1" lang="ja-JP" altLang="en-US" sz="2400" b="1" dirty="0">
              <a:solidFill>
                <a:srgbClr val="7030A0"/>
              </a:solidFill>
            </a:endParaRPr>
          </a:p>
        </p:txBody>
      </p:sp>
      <p:sp>
        <p:nvSpPr>
          <p:cNvPr id="86" name="正方形/長方形 85"/>
          <p:cNvSpPr/>
          <p:nvPr/>
        </p:nvSpPr>
        <p:spPr>
          <a:xfrm>
            <a:off x="8459399" y="670654"/>
            <a:ext cx="1859805" cy="923330"/>
          </a:xfrm>
          <a:prstGeom prst="rect">
            <a:avLst/>
          </a:prstGeom>
        </p:spPr>
        <p:txBody>
          <a:bodyPr wrap="none">
            <a:spAutoFit/>
          </a:bodyPr>
          <a:lstStyle/>
          <a:p>
            <a:r>
              <a:rPr lang="en-US" altLang="ja-JP" dirty="0">
                <a:solidFill>
                  <a:schemeClr val="accent1">
                    <a:lumMod val="50000"/>
                  </a:schemeClr>
                </a:solidFill>
                <a:latin typeface="Verdana" panose="020B0604030504040204" pitchFamily="34" charset="0"/>
              </a:rPr>
              <a:t>kill - </a:t>
            </a:r>
            <a:r>
              <a:rPr lang="en-US" altLang="ja-JP" dirty="0">
                <a:solidFill>
                  <a:srgbClr val="FF0000"/>
                </a:solidFill>
                <a:latin typeface="Verdana" panose="020B0604030504040204" pitchFamily="34" charset="0"/>
              </a:rPr>
              <a:t>die</a:t>
            </a:r>
          </a:p>
          <a:p>
            <a:r>
              <a:rPr lang="en-US" altLang="ja-JP" dirty="0">
                <a:solidFill>
                  <a:srgbClr val="FF0000"/>
                </a:solidFill>
                <a:latin typeface="Verdana" panose="020B0604030504040204" pitchFamily="34" charset="0"/>
              </a:rPr>
              <a:t>       die </a:t>
            </a:r>
            <a:r>
              <a:rPr lang="en-US" altLang="ja-JP" dirty="0">
                <a:solidFill>
                  <a:srgbClr val="00B050"/>
                </a:solidFill>
                <a:latin typeface="Verdana" panose="020B0604030504040204" pitchFamily="34" charset="0"/>
              </a:rPr>
              <a:t>– live</a:t>
            </a:r>
          </a:p>
          <a:p>
            <a:r>
              <a:rPr lang="en-US" altLang="ja-JP" dirty="0">
                <a:solidFill>
                  <a:srgbClr val="00B050"/>
                </a:solidFill>
                <a:latin typeface="Verdana" panose="020B0604030504040204" pitchFamily="34" charset="0"/>
              </a:rPr>
              <a:t>       </a:t>
            </a:r>
            <a:r>
              <a:rPr lang="en-US" altLang="ja-JP" dirty="0">
                <a:solidFill>
                  <a:srgbClr val="FFC000"/>
                </a:solidFill>
                <a:latin typeface="Verdana" panose="020B0604030504040204" pitchFamily="34" charset="0"/>
              </a:rPr>
              <a:t>die (dice)</a:t>
            </a:r>
            <a:endParaRPr lang="ja-JP" altLang="en-US" dirty="0">
              <a:solidFill>
                <a:srgbClr val="FFC000"/>
              </a:solidFill>
            </a:endParaRPr>
          </a:p>
        </p:txBody>
      </p:sp>
      <p:sp>
        <p:nvSpPr>
          <p:cNvPr id="87" name="テキスト ボックス 86"/>
          <p:cNvSpPr txBox="1"/>
          <p:nvPr/>
        </p:nvSpPr>
        <p:spPr>
          <a:xfrm>
            <a:off x="9635302" y="216754"/>
            <a:ext cx="1521570" cy="461665"/>
          </a:xfrm>
          <a:prstGeom prst="rect">
            <a:avLst/>
          </a:prstGeom>
          <a:noFill/>
          <a:ln>
            <a:solidFill>
              <a:srgbClr val="00B050"/>
            </a:solidFill>
          </a:ln>
        </p:spPr>
        <p:txBody>
          <a:bodyPr wrap="none" rtlCol="0">
            <a:spAutoFit/>
          </a:bodyPr>
          <a:lstStyle/>
          <a:p>
            <a:r>
              <a:rPr kumimoji="1" lang="en-US" altLang="ja-JP" sz="2400" b="1" dirty="0">
                <a:solidFill>
                  <a:srgbClr val="00B050"/>
                </a:solidFill>
              </a:rPr>
              <a:t>Antonym</a:t>
            </a:r>
            <a:endParaRPr kumimoji="1" lang="ja-JP" altLang="en-US" sz="2400" b="1" dirty="0">
              <a:solidFill>
                <a:srgbClr val="00B050"/>
              </a:solidFill>
            </a:endParaRPr>
          </a:p>
        </p:txBody>
      </p:sp>
      <p:sp>
        <p:nvSpPr>
          <p:cNvPr id="88" name="テキスト ボックス 87"/>
          <p:cNvSpPr txBox="1"/>
          <p:nvPr/>
        </p:nvSpPr>
        <p:spPr>
          <a:xfrm>
            <a:off x="7254494" y="1905628"/>
            <a:ext cx="1816523" cy="461665"/>
          </a:xfrm>
          <a:prstGeom prst="rect">
            <a:avLst/>
          </a:prstGeom>
          <a:noFill/>
          <a:ln>
            <a:solidFill>
              <a:schemeClr val="accent4">
                <a:lumMod val="50000"/>
              </a:schemeClr>
            </a:solidFill>
          </a:ln>
        </p:spPr>
        <p:txBody>
          <a:bodyPr wrap="none" rtlCol="0">
            <a:spAutoFit/>
          </a:bodyPr>
          <a:lstStyle/>
          <a:p>
            <a:r>
              <a:rPr kumimoji="1" lang="en-US" altLang="ja-JP" sz="2400" b="1" dirty="0">
                <a:solidFill>
                  <a:schemeClr val="accent2">
                    <a:lumMod val="50000"/>
                  </a:schemeClr>
                </a:solidFill>
              </a:rPr>
              <a:t>Entailment</a:t>
            </a:r>
            <a:endParaRPr kumimoji="1" lang="ja-JP" altLang="en-US" sz="2400" b="1" dirty="0">
              <a:solidFill>
                <a:schemeClr val="accent2">
                  <a:lumMod val="50000"/>
                </a:schemeClr>
              </a:solidFill>
            </a:endParaRPr>
          </a:p>
        </p:txBody>
      </p:sp>
      <p:sp>
        <p:nvSpPr>
          <p:cNvPr id="89" name="テキスト ボックス 88"/>
          <p:cNvSpPr txBox="1"/>
          <p:nvPr/>
        </p:nvSpPr>
        <p:spPr>
          <a:xfrm>
            <a:off x="7735564" y="194095"/>
            <a:ext cx="1120820" cy="461665"/>
          </a:xfrm>
          <a:prstGeom prst="rect">
            <a:avLst/>
          </a:prstGeom>
          <a:noFill/>
          <a:ln>
            <a:solidFill>
              <a:schemeClr val="accent1">
                <a:lumMod val="50000"/>
              </a:schemeClr>
            </a:solidFill>
          </a:ln>
        </p:spPr>
        <p:txBody>
          <a:bodyPr wrap="none" rtlCol="0">
            <a:spAutoFit/>
          </a:bodyPr>
          <a:lstStyle/>
          <a:p>
            <a:r>
              <a:rPr kumimoji="1" lang="en-US" altLang="ja-JP" sz="2400" b="1" dirty="0">
                <a:solidFill>
                  <a:schemeClr val="accent1">
                    <a:lumMod val="50000"/>
                  </a:schemeClr>
                </a:solidFill>
              </a:rPr>
              <a:t>Cause</a:t>
            </a:r>
            <a:endParaRPr kumimoji="1" lang="ja-JP" altLang="en-US" sz="2400" b="1" dirty="0">
              <a:solidFill>
                <a:schemeClr val="accent1">
                  <a:lumMod val="50000"/>
                </a:schemeClr>
              </a:solidFill>
            </a:endParaRPr>
          </a:p>
        </p:txBody>
      </p:sp>
      <p:sp>
        <p:nvSpPr>
          <p:cNvPr id="90" name="テキスト ボックス 89"/>
          <p:cNvSpPr txBox="1"/>
          <p:nvPr/>
        </p:nvSpPr>
        <p:spPr>
          <a:xfrm>
            <a:off x="10356892" y="1258560"/>
            <a:ext cx="1704313" cy="461665"/>
          </a:xfrm>
          <a:prstGeom prst="rect">
            <a:avLst/>
          </a:prstGeom>
          <a:noFill/>
          <a:ln>
            <a:solidFill>
              <a:srgbClr val="FFC000"/>
            </a:solidFill>
          </a:ln>
        </p:spPr>
        <p:txBody>
          <a:bodyPr wrap="none" rtlCol="0">
            <a:spAutoFit/>
          </a:bodyPr>
          <a:lstStyle/>
          <a:p>
            <a:r>
              <a:rPr kumimoji="1" lang="en-US" altLang="ja-JP" sz="2400" b="1" dirty="0">
                <a:solidFill>
                  <a:srgbClr val="FFC000"/>
                </a:solidFill>
              </a:rPr>
              <a:t>Homonym</a:t>
            </a:r>
            <a:endParaRPr kumimoji="1" lang="ja-JP" altLang="en-US" sz="2400" b="1" dirty="0">
              <a:solidFill>
                <a:srgbClr val="FFC000"/>
              </a:solidFill>
            </a:endParaRPr>
          </a:p>
        </p:txBody>
      </p:sp>
    </p:spTree>
    <p:extLst>
      <p:ext uri="{BB962C8B-B14F-4D97-AF65-F5344CB8AC3E}">
        <p14:creationId xmlns:p14="http://schemas.microsoft.com/office/powerpoint/2010/main" val="280553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ja-JP"/>
              <a:t>Introduction: Human Languages</a:t>
            </a:r>
          </a:p>
        </p:txBody>
      </p:sp>
      <p:sp>
        <p:nvSpPr>
          <p:cNvPr id="73731" name="Rectangle 3"/>
          <p:cNvSpPr>
            <a:spLocks noGrp="1" noChangeArrowheads="1"/>
          </p:cNvSpPr>
          <p:nvPr>
            <p:ph type="body" idx="1"/>
          </p:nvPr>
        </p:nvSpPr>
        <p:spPr/>
        <p:txBody>
          <a:bodyPr/>
          <a:lstStyle/>
          <a:p>
            <a:r>
              <a:rPr lang="en-US" altLang="ja-JP"/>
              <a:t>You know ~50,000 words of primary language, each with several meanings</a:t>
            </a:r>
          </a:p>
          <a:p>
            <a:pPr lvl="1"/>
            <a:r>
              <a:rPr lang="en-US" altLang="ja-JP"/>
              <a:t>Six years old knows ~13000 words</a:t>
            </a:r>
          </a:p>
          <a:p>
            <a:pPr lvl="1"/>
            <a:r>
              <a:rPr lang="en-US" altLang="ja-JP"/>
              <a:t>First 16 years we learn 1 word every 90 min of waking time</a:t>
            </a:r>
          </a:p>
          <a:p>
            <a:r>
              <a:rPr lang="en-US" altLang="ja-JP"/>
              <a:t>Mental grammar generates sentences -virtually every sentence is novel</a:t>
            </a:r>
          </a:p>
          <a:p>
            <a:pPr lvl="1"/>
            <a:r>
              <a:rPr lang="en-US" altLang="ja-JP"/>
              <a:t>3 years old already have 90% of grammar</a:t>
            </a:r>
          </a:p>
          <a:p>
            <a:pPr lvl="1"/>
            <a:r>
              <a:rPr lang="en-US" altLang="ja-JP"/>
              <a:t>~6000 human languages – none of them simple!</a:t>
            </a:r>
          </a:p>
          <a:p>
            <a:endParaRPr lang="en-US" altLang="ja-JP"/>
          </a:p>
          <a:p>
            <a:endParaRPr lang="en-US" altLang="ja-JP"/>
          </a:p>
        </p:txBody>
      </p:sp>
      <p:sp>
        <p:nvSpPr>
          <p:cNvPr id="73732" name="Text Box 4"/>
          <p:cNvSpPr txBox="1">
            <a:spLocks noChangeArrowheads="1"/>
          </p:cNvSpPr>
          <p:nvPr/>
        </p:nvSpPr>
        <p:spPr bwMode="auto">
          <a:xfrm>
            <a:off x="1685192" y="5398477"/>
            <a:ext cx="96686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ja-JP" sz="1400">
                <a:ea typeface="ＭＳ Ｐゴシック" panose="020B0600070205080204" pitchFamily="50" charset="-128"/>
              </a:rPr>
              <a:t>Adapted from Martin Nowak 2000 – Evolutionary biology of language – </a:t>
            </a:r>
            <a:r>
              <a:rPr lang="en-US" altLang="ja-JP" sz="1400" err="1">
                <a:ea typeface="ＭＳ Ｐゴシック" panose="020B0600070205080204" pitchFamily="50" charset="-128"/>
              </a:rPr>
              <a:t>Phil.Trans</a:t>
            </a:r>
            <a:r>
              <a:rPr lang="en-US" altLang="ja-JP" sz="1400">
                <a:ea typeface="ＭＳ Ｐゴシック" panose="020B0600070205080204" pitchFamily="50" charset="-128"/>
              </a:rPr>
              <a:t>. Royal Society London</a:t>
            </a:r>
          </a:p>
        </p:txBody>
      </p:sp>
    </p:spTree>
    <p:extLst>
      <p:ext uri="{BB962C8B-B14F-4D97-AF65-F5344CB8AC3E}">
        <p14:creationId xmlns:p14="http://schemas.microsoft.com/office/powerpoint/2010/main" val="1294694915"/>
      </p:ext>
    </p:extLst>
  </p:cSld>
  <p:clrMapOvr>
    <a:masterClrMapping/>
  </p:clrMapOvr>
  <mc:AlternateContent xmlns:mc="http://schemas.openxmlformats.org/markup-compatibility/2006" xmlns:p14="http://schemas.microsoft.com/office/powerpoint/2010/main">
    <mc:Choice Requires="p14">
      <p:transition spd="slow" p14:dur="2000" advTm="1829"/>
    </mc:Choice>
    <mc:Fallback xmlns="">
      <p:transition spd="slow" advTm="18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ja-JP" dirty="0"/>
              <a:t>Part-of-speech (English)</a:t>
            </a:r>
          </a:p>
        </p:txBody>
      </p:sp>
      <p:sp>
        <p:nvSpPr>
          <p:cNvPr id="3" name="コンテンツ プレースホルダー 2"/>
          <p:cNvSpPr>
            <a:spLocks noGrp="1"/>
          </p:cNvSpPr>
          <p:nvPr>
            <p:ph idx="1"/>
          </p:nvPr>
        </p:nvSpPr>
        <p:spPr/>
        <p:txBody>
          <a:bodyPr/>
          <a:lstStyle/>
          <a:p>
            <a:endParaRPr kumimoji="1" lang="ja-JP" altLang="en-US"/>
          </a:p>
        </p:txBody>
      </p:sp>
      <p:pic>
        <p:nvPicPr>
          <p:cNvPr id="49156" name="Picture 4" descr="Sna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5" y="1621632"/>
            <a:ext cx="6953250" cy="4743450"/>
          </a:xfrm>
          <a:prstGeom prst="rect">
            <a:avLst/>
          </a:prstGeom>
          <a:noFill/>
          <a:extLst>
            <a:ext uri="{909E8E84-426E-40DD-AFC4-6F175D3DCCD1}">
              <a14:hiddenFill xmlns:a14="http://schemas.microsoft.com/office/drawing/2010/main">
                <a:solidFill>
                  <a:srgbClr val="FFFFFF"/>
                </a:solidFill>
              </a14:hiddenFill>
            </a:ext>
          </a:extLst>
        </p:spPr>
      </p:pic>
      <p:sp>
        <p:nvSpPr>
          <p:cNvPr id="49157" name="Text Box 5"/>
          <p:cNvSpPr txBox="1">
            <a:spLocks noChangeArrowheads="1"/>
          </p:cNvSpPr>
          <p:nvPr/>
        </p:nvSpPr>
        <p:spPr bwMode="auto">
          <a:xfrm>
            <a:off x="8048625" y="6553201"/>
            <a:ext cx="27318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400">
                <a:ea typeface="MS PGothic" panose="020B0600070205080204" pitchFamily="50" charset="-128"/>
              </a:rPr>
              <a:t>From Dan Klein’s cs 288 slides</a:t>
            </a:r>
          </a:p>
        </p:txBody>
      </p:sp>
      <p:sp>
        <p:nvSpPr>
          <p:cNvPr id="4" name="スライド番号プレースホルダー 3"/>
          <p:cNvSpPr>
            <a:spLocks noGrp="1"/>
          </p:cNvSpPr>
          <p:nvPr>
            <p:ph type="sldNum" sz="quarter" idx="12"/>
          </p:nvPr>
        </p:nvSpPr>
        <p:spPr/>
        <p:txBody>
          <a:bodyPr/>
          <a:lstStyle/>
          <a:p>
            <a:fld id="{D098EA03-250D-4104-8890-E771F9AE47C9}" type="slidenum">
              <a:rPr kumimoji="1" lang="ja-JP" altLang="en-US" smtClean="0"/>
              <a:t>30</a:t>
            </a:fld>
            <a:endParaRPr kumimoji="1" lang="ja-JP" altLang="en-US"/>
          </a:p>
        </p:txBody>
      </p:sp>
    </p:spTree>
    <p:extLst>
      <p:ext uri="{BB962C8B-B14F-4D97-AF65-F5344CB8AC3E}">
        <p14:creationId xmlns:p14="http://schemas.microsoft.com/office/powerpoint/2010/main" val="655848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ja-JP"/>
              <a:t>Morphology</a:t>
            </a:r>
          </a:p>
        </p:txBody>
      </p:sp>
      <p:sp>
        <p:nvSpPr>
          <p:cNvPr id="5" name="コンテンツ プレースホルダー 4"/>
          <p:cNvSpPr>
            <a:spLocks noGrp="1"/>
          </p:cNvSpPr>
          <p:nvPr>
            <p:ph idx="1"/>
          </p:nvPr>
        </p:nvSpPr>
        <p:spPr/>
        <p:txBody>
          <a:bodyPr/>
          <a:lstStyle/>
          <a:p>
            <a:r>
              <a:rPr lang="en-US" altLang="ja-JP" sz="2400" dirty="0">
                <a:ea typeface="MS PGothic" panose="020B0600070205080204" pitchFamily="50" charset="-128"/>
              </a:rPr>
              <a:t>Morphology is the study of the internal structure of words, of the way words are built up from smaller meaning units.</a:t>
            </a:r>
          </a:p>
          <a:p>
            <a:r>
              <a:rPr lang="en-US" altLang="ja-JP" sz="2400" dirty="0">
                <a:ea typeface="MS PGothic" panose="020B0600070205080204" pitchFamily="50" charset="-128"/>
              </a:rPr>
              <a:t>Morpheme:</a:t>
            </a:r>
          </a:p>
          <a:p>
            <a:pPr lvl="1"/>
            <a:r>
              <a:rPr lang="en-US" altLang="ja-JP" sz="2000" dirty="0">
                <a:ea typeface="MS PGothic" panose="020B0600070205080204" pitchFamily="50" charset="-128"/>
              </a:rPr>
              <a:t>The smallest meaningful unit in the grammar of a language.</a:t>
            </a:r>
          </a:p>
          <a:p>
            <a:r>
              <a:rPr lang="en-US" altLang="ja-JP" sz="2400" dirty="0">
                <a:ea typeface="MS PGothic" panose="020B0600070205080204" pitchFamily="50" charset="-128"/>
              </a:rPr>
              <a:t>Two classes of morphemes</a:t>
            </a:r>
          </a:p>
          <a:p>
            <a:pPr lvl="1"/>
            <a:r>
              <a:rPr lang="en-US" altLang="ja-JP" sz="2000" dirty="0">
                <a:ea typeface="MS PGothic" panose="020B0600070205080204" pitchFamily="50" charset="-128"/>
              </a:rPr>
              <a:t>Stems: “main” morpheme of the word, supplying the main meaning (i.e. </a:t>
            </a:r>
            <a:r>
              <a:rPr lang="en-US" altLang="ja-JP" sz="2000" i="1" dirty="0">
                <a:ea typeface="MS PGothic" panose="020B0600070205080204" pitchFamily="50" charset="-128"/>
              </a:rPr>
              <a:t>establish</a:t>
            </a:r>
            <a:r>
              <a:rPr lang="en-US" altLang="ja-JP" sz="2000" dirty="0">
                <a:ea typeface="MS PGothic" panose="020B0600070205080204" pitchFamily="50" charset="-128"/>
              </a:rPr>
              <a:t> in the example below)</a:t>
            </a:r>
          </a:p>
          <a:p>
            <a:pPr lvl="1"/>
            <a:r>
              <a:rPr lang="en-US" altLang="ja-JP" sz="2000" dirty="0">
                <a:ea typeface="MS PGothic" panose="020B0600070205080204" pitchFamily="50" charset="-128"/>
              </a:rPr>
              <a:t>Affixes: add additional meaning</a:t>
            </a:r>
          </a:p>
          <a:p>
            <a:pPr lvl="2"/>
            <a:r>
              <a:rPr lang="en-US" altLang="ja-JP" sz="1800" dirty="0">
                <a:ea typeface="MS PGothic" panose="020B0600070205080204" pitchFamily="50" charset="-128"/>
              </a:rPr>
              <a:t>Prefixes: </a:t>
            </a:r>
            <a:r>
              <a:rPr lang="en-US" altLang="ja-JP" sz="1800" dirty="0">
                <a:solidFill>
                  <a:srgbClr val="FF0000"/>
                </a:solidFill>
                <a:ea typeface="MS PGothic" panose="020B0600070205080204" pitchFamily="50" charset="-128"/>
              </a:rPr>
              <a:t>Anti</a:t>
            </a:r>
            <a:r>
              <a:rPr lang="en-US" altLang="ja-JP" sz="1800" dirty="0">
                <a:solidFill>
                  <a:schemeClr val="accent2"/>
                </a:solidFill>
                <a:ea typeface="MS PGothic" panose="020B0600070205080204" pitchFamily="50" charset="-128"/>
              </a:rPr>
              <a:t>dis</a:t>
            </a:r>
            <a:r>
              <a:rPr lang="en-US" altLang="ja-JP" sz="1800" dirty="0">
                <a:ea typeface="MS PGothic" panose="020B0600070205080204" pitchFamily="50" charset="-128"/>
              </a:rPr>
              <a:t>establishmentarianism</a:t>
            </a:r>
            <a:endParaRPr lang="en-US" altLang="ja-JP" dirty="0">
              <a:ea typeface="MS PGothic" panose="020B0600070205080204" pitchFamily="50" charset="-128"/>
            </a:endParaRPr>
          </a:p>
          <a:p>
            <a:pPr lvl="2"/>
            <a:r>
              <a:rPr lang="en-US" altLang="ja-JP" sz="1800" dirty="0">
                <a:ea typeface="MS PGothic" panose="020B0600070205080204" pitchFamily="50" charset="-128"/>
              </a:rPr>
              <a:t>Suffixes: Antidisestablish</a:t>
            </a:r>
            <a:r>
              <a:rPr lang="en-US" altLang="ja-JP" sz="1800" dirty="0">
                <a:solidFill>
                  <a:schemeClr val="accent2"/>
                </a:solidFill>
                <a:ea typeface="MS PGothic" panose="020B0600070205080204" pitchFamily="50" charset="-128"/>
              </a:rPr>
              <a:t>ment</a:t>
            </a:r>
            <a:r>
              <a:rPr lang="en-US" altLang="ja-JP" sz="1800" dirty="0">
                <a:solidFill>
                  <a:srgbClr val="FF0000"/>
                </a:solidFill>
                <a:ea typeface="MS PGothic" panose="020B0600070205080204" pitchFamily="50" charset="-128"/>
              </a:rPr>
              <a:t>ari</a:t>
            </a:r>
            <a:r>
              <a:rPr lang="en-US" altLang="ja-JP" sz="1800" dirty="0">
                <a:solidFill>
                  <a:schemeClr val="accent2"/>
                </a:solidFill>
                <a:ea typeface="MS PGothic" panose="020B0600070205080204" pitchFamily="50" charset="-128"/>
              </a:rPr>
              <a:t>an</a:t>
            </a:r>
            <a:r>
              <a:rPr lang="en-US" altLang="ja-JP" sz="1800" dirty="0">
                <a:solidFill>
                  <a:srgbClr val="FF0000"/>
                </a:solidFill>
                <a:ea typeface="MS PGothic" panose="020B0600070205080204" pitchFamily="50" charset="-128"/>
              </a:rPr>
              <a:t>ism</a:t>
            </a:r>
            <a:endParaRPr lang="en-US" altLang="ja-JP" dirty="0">
              <a:solidFill>
                <a:srgbClr val="FF0000"/>
              </a:solidFill>
              <a:ea typeface="MS PGothic" panose="020B0600070205080204" pitchFamily="50" charset="-128"/>
            </a:endParaRPr>
          </a:p>
          <a:p>
            <a:pPr lvl="2"/>
            <a:r>
              <a:rPr lang="en-US" altLang="ja-JP" sz="1800" dirty="0">
                <a:ea typeface="MS PGothic" panose="020B0600070205080204" pitchFamily="50" charset="-128"/>
              </a:rPr>
              <a:t>Infixes: </a:t>
            </a:r>
            <a:r>
              <a:rPr lang="en-US" altLang="ja-JP" sz="1800" dirty="0" err="1">
                <a:ea typeface="MS PGothic" panose="020B0600070205080204" pitchFamily="50" charset="-128"/>
              </a:rPr>
              <a:t>hingi</a:t>
            </a:r>
            <a:r>
              <a:rPr lang="en-US" altLang="ja-JP" sz="1800" dirty="0">
                <a:ea typeface="MS PGothic" panose="020B0600070205080204" pitchFamily="50" charset="-128"/>
              </a:rPr>
              <a:t> (</a:t>
            </a:r>
            <a:r>
              <a:rPr lang="en-US" altLang="ja-JP" sz="1800" i="1" dirty="0">
                <a:ea typeface="MS PGothic" panose="020B0600070205080204" pitchFamily="50" charset="-128"/>
              </a:rPr>
              <a:t>borrow</a:t>
            </a:r>
            <a:r>
              <a:rPr lang="en-US" altLang="ja-JP" sz="1800" dirty="0">
                <a:ea typeface="MS PGothic" panose="020B0600070205080204" pitchFamily="50" charset="-128"/>
              </a:rPr>
              <a:t>) – </a:t>
            </a:r>
            <a:r>
              <a:rPr lang="en-US" altLang="ja-JP" sz="1800" dirty="0" err="1">
                <a:ea typeface="MS PGothic" panose="020B0600070205080204" pitchFamily="50" charset="-128"/>
              </a:rPr>
              <a:t>h</a:t>
            </a:r>
            <a:r>
              <a:rPr lang="en-US" altLang="ja-JP" sz="1800" dirty="0" err="1">
                <a:solidFill>
                  <a:srgbClr val="FF0000"/>
                </a:solidFill>
                <a:ea typeface="MS PGothic" panose="020B0600070205080204" pitchFamily="50" charset="-128"/>
              </a:rPr>
              <a:t>um</a:t>
            </a:r>
            <a:r>
              <a:rPr lang="en-US" altLang="ja-JP" sz="1800" dirty="0" err="1">
                <a:ea typeface="MS PGothic" panose="020B0600070205080204" pitchFamily="50" charset="-128"/>
              </a:rPr>
              <a:t>ingi</a:t>
            </a:r>
            <a:r>
              <a:rPr lang="en-US" altLang="ja-JP" sz="1800" dirty="0">
                <a:ea typeface="MS PGothic" panose="020B0600070205080204" pitchFamily="50" charset="-128"/>
              </a:rPr>
              <a:t> (</a:t>
            </a:r>
            <a:r>
              <a:rPr lang="en-US" altLang="ja-JP" sz="1800" i="1" dirty="0">
                <a:ea typeface="MS PGothic" panose="020B0600070205080204" pitchFamily="50" charset="-128"/>
              </a:rPr>
              <a:t>borrower</a:t>
            </a:r>
            <a:r>
              <a:rPr lang="en-US" altLang="ja-JP" sz="1800" dirty="0">
                <a:ea typeface="MS PGothic" panose="020B0600070205080204" pitchFamily="50" charset="-128"/>
              </a:rPr>
              <a:t>) in Tagalog</a:t>
            </a:r>
          </a:p>
          <a:p>
            <a:pPr lvl="2"/>
            <a:r>
              <a:rPr lang="en-US" altLang="ja-JP" sz="1800" dirty="0">
                <a:ea typeface="MS PGothic" panose="020B0600070205080204" pitchFamily="50" charset="-128"/>
              </a:rPr>
              <a:t>Circumfixes: </a:t>
            </a:r>
            <a:r>
              <a:rPr lang="en-US" altLang="ja-JP" sz="1800" dirty="0" err="1">
                <a:ea typeface="MS PGothic" panose="020B0600070205080204" pitchFamily="50" charset="-128"/>
              </a:rPr>
              <a:t>sagen</a:t>
            </a:r>
            <a:r>
              <a:rPr lang="en-US" altLang="ja-JP" sz="1800" dirty="0">
                <a:ea typeface="MS PGothic" panose="020B0600070205080204" pitchFamily="50" charset="-128"/>
              </a:rPr>
              <a:t> (</a:t>
            </a:r>
            <a:r>
              <a:rPr lang="en-US" altLang="ja-JP" sz="1800" i="1" dirty="0">
                <a:ea typeface="MS PGothic" panose="020B0600070205080204" pitchFamily="50" charset="-128"/>
              </a:rPr>
              <a:t>say</a:t>
            </a:r>
            <a:r>
              <a:rPr lang="en-US" altLang="ja-JP" sz="1800" dirty="0">
                <a:ea typeface="MS PGothic" panose="020B0600070205080204" pitchFamily="50" charset="-128"/>
              </a:rPr>
              <a:t>) – </a:t>
            </a:r>
            <a:r>
              <a:rPr lang="en-US" altLang="ja-JP" sz="1800" dirty="0" err="1">
                <a:solidFill>
                  <a:srgbClr val="FF0000"/>
                </a:solidFill>
                <a:ea typeface="MS PGothic" panose="020B0600070205080204" pitchFamily="50" charset="-128"/>
              </a:rPr>
              <a:t>ge</a:t>
            </a:r>
            <a:r>
              <a:rPr lang="en-US" altLang="ja-JP" sz="1800" dirty="0" err="1">
                <a:ea typeface="MS PGothic" panose="020B0600070205080204" pitchFamily="50" charset="-128"/>
              </a:rPr>
              <a:t>sag</a:t>
            </a:r>
            <a:r>
              <a:rPr lang="en-US" altLang="ja-JP" sz="1800" dirty="0" err="1">
                <a:solidFill>
                  <a:srgbClr val="FF0000"/>
                </a:solidFill>
                <a:ea typeface="MS PGothic" panose="020B0600070205080204" pitchFamily="50" charset="-128"/>
              </a:rPr>
              <a:t>t</a:t>
            </a:r>
            <a:r>
              <a:rPr lang="en-US" altLang="ja-JP" sz="1800" dirty="0">
                <a:ea typeface="MS PGothic" panose="020B0600070205080204" pitchFamily="50" charset="-128"/>
              </a:rPr>
              <a:t> (</a:t>
            </a:r>
            <a:r>
              <a:rPr lang="en-US" altLang="ja-JP" sz="1800" i="1" dirty="0">
                <a:ea typeface="MS PGothic" panose="020B0600070205080204" pitchFamily="50" charset="-128"/>
              </a:rPr>
              <a:t>said</a:t>
            </a:r>
            <a:r>
              <a:rPr lang="en-US" altLang="ja-JP" sz="1800" dirty="0">
                <a:ea typeface="MS PGothic" panose="020B0600070205080204" pitchFamily="50" charset="-128"/>
              </a:rPr>
              <a:t>) in German</a:t>
            </a:r>
          </a:p>
          <a:p>
            <a:endParaRPr kumimoji="1" lang="ja-JP" altLang="en-US" dirty="0"/>
          </a:p>
        </p:txBody>
      </p:sp>
      <p:sp>
        <p:nvSpPr>
          <p:cNvPr id="4" name="スライド番号プレースホルダー 3"/>
          <p:cNvSpPr>
            <a:spLocks noGrp="1"/>
          </p:cNvSpPr>
          <p:nvPr>
            <p:ph type="sldNum" sz="quarter" idx="12"/>
          </p:nvPr>
        </p:nvSpPr>
        <p:spPr/>
        <p:txBody>
          <a:bodyPr/>
          <a:lstStyle/>
          <a:p>
            <a:fld id="{19DE4ED2-6CA5-4C9A-9CCB-0CAFC7A5008A}" type="slidenum">
              <a:rPr lang="en-US" altLang="ja-JP" smtClean="0"/>
              <a:pPr/>
              <a:t>31</a:t>
            </a:fld>
            <a:endParaRPr lang="en-US" altLang="ja-JP"/>
          </a:p>
        </p:txBody>
      </p:sp>
    </p:spTree>
    <p:extLst>
      <p:ext uri="{BB962C8B-B14F-4D97-AF65-F5344CB8AC3E}">
        <p14:creationId xmlns:p14="http://schemas.microsoft.com/office/powerpoint/2010/main" val="3178273336"/>
      </p:ext>
    </p:extLst>
  </p:cSld>
  <p:clrMapOvr>
    <a:masterClrMapping/>
  </p:clrMapOvr>
  <mc:AlternateContent xmlns:mc="http://schemas.openxmlformats.org/markup-compatibility/2006" xmlns:p14="http://schemas.microsoft.com/office/powerpoint/2010/main">
    <mc:Choice Requires="p14">
      <p:transition spd="slow" p14:dur="2000" advTm="185932"/>
    </mc:Choice>
    <mc:Fallback xmlns="">
      <p:transition spd="slow" advTm="18593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29D7D6-239F-48D9-1EC2-BE6E1304101B}"/>
              </a:ext>
            </a:extLst>
          </p:cNvPr>
          <p:cNvSpPr>
            <a:spLocks noGrp="1"/>
          </p:cNvSpPr>
          <p:nvPr>
            <p:ph type="title"/>
          </p:nvPr>
        </p:nvSpPr>
        <p:spPr/>
        <p:txBody>
          <a:bodyPr/>
          <a:lstStyle/>
          <a:p>
            <a:r>
              <a:rPr kumimoji="1" lang="en-US" altLang="ja-JP" dirty="0"/>
              <a:t>Affect to POS by suffix </a:t>
            </a:r>
            <a:endParaRPr kumimoji="1" lang="ja-JP" altLang="en-US" dirty="0"/>
          </a:p>
        </p:txBody>
      </p:sp>
      <p:sp>
        <p:nvSpPr>
          <p:cNvPr id="3" name="コンテンツ プレースホルダー 2">
            <a:extLst>
              <a:ext uri="{FF2B5EF4-FFF2-40B4-BE49-F238E27FC236}">
                <a16:creationId xmlns:a16="http://schemas.microsoft.com/office/drawing/2014/main" id="{6565DCF7-7BD9-63AE-DA6B-CDABFE46C005}"/>
              </a:ext>
            </a:extLst>
          </p:cNvPr>
          <p:cNvSpPr>
            <a:spLocks noGrp="1"/>
          </p:cNvSpPr>
          <p:nvPr>
            <p:ph idx="1"/>
          </p:nvPr>
        </p:nvSpPr>
        <p:spPr>
          <a:xfrm>
            <a:off x="838200" y="1825625"/>
            <a:ext cx="6054725" cy="4351338"/>
          </a:xfrm>
        </p:spPr>
        <p:txBody>
          <a:bodyPr/>
          <a:lstStyle/>
          <a:p>
            <a:r>
              <a:rPr kumimoji="1" lang="en-US" altLang="ja-JP" dirty="0"/>
              <a:t>When you combine word endings with sentence patterns, the English language makes sense in a whole new way. </a:t>
            </a:r>
          </a:p>
          <a:p>
            <a:pPr lvl="1"/>
            <a:r>
              <a:rPr kumimoji="1" lang="en-US" altLang="ja-JP" dirty="0"/>
              <a:t>Students can guess at a word’s function, and therefore sentence position, even if they don’t yet know the meaning of the word.</a:t>
            </a:r>
          </a:p>
          <a:p>
            <a:r>
              <a:rPr lang="en-US" altLang="ja-JP" dirty="0"/>
              <a:t>[Opposite] For the semantics, we need reduce suffixes if you want to grab that word meaning.</a:t>
            </a:r>
            <a:endParaRPr kumimoji="1" lang="ja-JP" altLang="en-US" dirty="0"/>
          </a:p>
        </p:txBody>
      </p:sp>
      <p:pic>
        <p:nvPicPr>
          <p:cNvPr id="2050" name="Picture 2" descr="Suffixes resource">
            <a:extLst>
              <a:ext uri="{FF2B5EF4-FFF2-40B4-BE49-F238E27FC236}">
                <a16:creationId xmlns:a16="http://schemas.microsoft.com/office/drawing/2014/main" id="{D4CEC4E1-3E58-AF44-0CC4-B9BD6F7FA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925" y="0"/>
            <a:ext cx="529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03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ja-JP" dirty="0"/>
              <a:t>Word Senses</a:t>
            </a:r>
          </a:p>
        </p:txBody>
      </p:sp>
      <p:sp>
        <p:nvSpPr>
          <p:cNvPr id="4" name="コンテンツ プレースホルダー 3"/>
          <p:cNvSpPr>
            <a:spLocks noGrp="1"/>
          </p:cNvSpPr>
          <p:nvPr>
            <p:ph idx="1"/>
          </p:nvPr>
        </p:nvSpPr>
        <p:spPr/>
        <p:txBody>
          <a:bodyPr/>
          <a:lstStyle/>
          <a:p>
            <a:r>
              <a:rPr lang="en-US" altLang="ja-JP" sz="2400" dirty="0">
                <a:ea typeface="MS PGothic" panose="020B0600070205080204" pitchFamily="50" charset="-128"/>
              </a:rPr>
              <a:t>Words have multiple distinct meanings, or senses:</a:t>
            </a:r>
          </a:p>
          <a:p>
            <a:pPr lvl="1"/>
            <a:r>
              <a:rPr lang="en-US" altLang="ja-JP" sz="2000" dirty="0">
                <a:ea typeface="MS PGothic" panose="020B0600070205080204" pitchFamily="50" charset="-128"/>
              </a:rPr>
              <a:t>Plant: living plant, manufacturing plant, …</a:t>
            </a:r>
          </a:p>
          <a:p>
            <a:pPr lvl="1"/>
            <a:r>
              <a:rPr lang="en-US" altLang="ja-JP" sz="2000" dirty="0">
                <a:ea typeface="MS PGothic" panose="020B0600070205080204" pitchFamily="50" charset="-128"/>
              </a:rPr>
              <a:t>Title: name of a work, ownership document, form of address, material at the start of a film, …</a:t>
            </a:r>
          </a:p>
          <a:p>
            <a:r>
              <a:rPr lang="en-US" altLang="ja-JP" sz="2400" dirty="0">
                <a:ea typeface="MS PGothic" panose="020B0600070205080204" pitchFamily="50" charset="-128"/>
              </a:rPr>
              <a:t>Many levels of sense distinctions</a:t>
            </a:r>
          </a:p>
          <a:p>
            <a:pPr lvl="1"/>
            <a:r>
              <a:rPr lang="en-US" altLang="ja-JP" sz="2000" dirty="0">
                <a:ea typeface="MS PGothic" panose="020B0600070205080204" pitchFamily="50" charset="-128"/>
              </a:rPr>
              <a:t>Homonymy: totally unrelated meanings (river bank, money bank)</a:t>
            </a:r>
          </a:p>
          <a:p>
            <a:pPr lvl="1"/>
            <a:r>
              <a:rPr lang="en-US" altLang="ja-JP" sz="2000" dirty="0">
                <a:ea typeface="MS PGothic" panose="020B0600070205080204" pitchFamily="50" charset="-128"/>
              </a:rPr>
              <a:t>Polysemy: related meanings (star in sky, star on </a:t>
            </a:r>
            <a:r>
              <a:rPr lang="en-US" altLang="ja-JP" sz="2000" dirty="0" err="1">
                <a:ea typeface="MS PGothic" panose="020B0600070205080204" pitchFamily="50" charset="-128"/>
              </a:rPr>
              <a:t>tv</a:t>
            </a:r>
            <a:r>
              <a:rPr lang="en-US" altLang="ja-JP" sz="2000" dirty="0">
                <a:ea typeface="MS PGothic" panose="020B0600070205080204" pitchFamily="50" charset="-128"/>
              </a:rPr>
              <a:t>, star as a title)</a:t>
            </a:r>
          </a:p>
          <a:p>
            <a:pPr lvl="1"/>
            <a:r>
              <a:rPr lang="en-US" altLang="ja-JP" sz="2000" dirty="0">
                <a:ea typeface="MS PGothic" panose="020B0600070205080204" pitchFamily="50" charset="-128"/>
              </a:rPr>
              <a:t>Systematic polysemy: productive meaning extensions (metonymy such as organizations to their buildings) or metaphor</a:t>
            </a:r>
          </a:p>
          <a:p>
            <a:pPr lvl="1"/>
            <a:r>
              <a:rPr lang="en-US" altLang="ja-JP" sz="2000" dirty="0">
                <a:ea typeface="MS PGothic" panose="020B0600070205080204" pitchFamily="50" charset="-128"/>
              </a:rPr>
              <a:t>Sense distinctions can be extremely subtle (or not)</a:t>
            </a:r>
          </a:p>
          <a:p>
            <a:r>
              <a:rPr lang="en-US" altLang="ja-JP" sz="2400" dirty="0">
                <a:ea typeface="MS PGothic" panose="020B0600070205080204" pitchFamily="50" charset="-128"/>
              </a:rPr>
              <a:t>Granularity of senses needed depends a lot on the task</a:t>
            </a:r>
            <a:endParaRPr lang="en-US" altLang="ja-JP" sz="2400" i="1" dirty="0">
              <a:ea typeface="MS PGothic" panose="020B0600070205080204" pitchFamily="50" charset="-128"/>
            </a:endParaRPr>
          </a:p>
          <a:p>
            <a:pPr marL="914400" lvl="2" indent="0">
              <a:buNone/>
            </a:pPr>
            <a:endParaRPr lang="en-US" altLang="ja-JP" sz="1800" dirty="0">
              <a:ea typeface="MS PGothic" panose="020B0600070205080204" pitchFamily="50" charset="-128"/>
            </a:endParaRPr>
          </a:p>
        </p:txBody>
      </p:sp>
      <p:sp>
        <p:nvSpPr>
          <p:cNvPr id="5" name="スライド番号プレースホルダー 4"/>
          <p:cNvSpPr>
            <a:spLocks noGrp="1"/>
          </p:cNvSpPr>
          <p:nvPr>
            <p:ph type="sldNum" sz="quarter" idx="12"/>
          </p:nvPr>
        </p:nvSpPr>
        <p:spPr/>
        <p:txBody>
          <a:bodyPr/>
          <a:lstStyle/>
          <a:p>
            <a:fld id="{F39F7916-4358-4A38-BBD8-CB2EC1E5C0C8}" type="slidenum">
              <a:rPr lang="en-US" altLang="ja-JP" smtClean="0"/>
              <a:pPr/>
              <a:t>33</a:t>
            </a:fld>
            <a:endParaRPr lang="en-US" altLang="ja-JP"/>
          </a:p>
        </p:txBody>
      </p:sp>
      <p:sp>
        <p:nvSpPr>
          <p:cNvPr id="13316" name="Text Box 4"/>
          <p:cNvSpPr txBox="1">
            <a:spLocks noChangeArrowheads="1"/>
          </p:cNvSpPr>
          <p:nvPr/>
        </p:nvSpPr>
        <p:spPr bwMode="auto">
          <a:xfrm>
            <a:off x="7566025" y="6553201"/>
            <a:ext cx="32496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400">
                <a:ea typeface="MS PGothic" panose="020B0600070205080204" pitchFamily="50" charset="-128"/>
              </a:rPr>
              <a:t>Taken from Dan Klein’s cs 288 slides</a:t>
            </a:r>
          </a:p>
        </p:txBody>
      </p:sp>
      <p:pic>
        <p:nvPicPr>
          <p:cNvPr id="16386" name="Picture 2" descr="SilverStarMe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296" y="3134518"/>
            <a:ext cx="952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723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ja-JP" dirty="0"/>
              <a:t>Word Sense Disambiguation</a:t>
            </a:r>
          </a:p>
        </p:txBody>
      </p:sp>
      <p:sp>
        <p:nvSpPr>
          <p:cNvPr id="4" name="コンテンツ プレースホルダー 3"/>
          <p:cNvSpPr>
            <a:spLocks noGrp="1"/>
          </p:cNvSpPr>
          <p:nvPr>
            <p:ph idx="1"/>
          </p:nvPr>
        </p:nvSpPr>
        <p:spPr/>
        <p:txBody>
          <a:bodyPr>
            <a:normAutofit lnSpcReduction="10000"/>
          </a:bodyPr>
          <a:lstStyle/>
          <a:p>
            <a:pPr>
              <a:lnSpc>
                <a:spcPct val="80000"/>
              </a:lnSpc>
            </a:pPr>
            <a:r>
              <a:rPr lang="en-US" altLang="ja-JP" sz="2000" dirty="0">
                <a:ea typeface="MS PGothic" panose="020B0600070205080204" pitchFamily="50" charset="-128"/>
              </a:rPr>
              <a:t>Determine which of the senses of an ambiguous word is invoked in a particular use of the word </a:t>
            </a:r>
          </a:p>
          <a:p>
            <a:pPr>
              <a:lnSpc>
                <a:spcPct val="80000"/>
              </a:lnSpc>
            </a:pPr>
            <a:r>
              <a:rPr lang="en-US" altLang="ja-JP" sz="2000" dirty="0">
                <a:ea typeface="MS PGothic" panose="020B0600070205080204" pitchFamily="50" charset="-128"/>
              </a:rPr>
              <a:t>Example: living plant vs. manufacturing plant</a:t>
            </a:r>
          </a:p>
          <a:p>
            <a:pPr>
              <a:lnSpc>
                <a:spcPct val="80000"/>
              </a:lnSpc>
            </a:pPr>
            <a:r>
              <a:rPr lang="en-US" altLang="ja-JP" sz="2000" dirty="0">
                <a:ea typeface="MS PGothic" panose="020B0600070205080204" pitchFamily="50" charset="-128"/>
              </a:rPr>
              <a:t>How do we tell these senses apart?</a:t>
            </a:r>
          </a:p>
          <a:p>
            <a:pPr lvl="1">
              <a:lnSpc>
                <a:spcPct val="80000"/>
              </a:lnSpc>
            </a:pPr>
            <a:r>
              <a:rPr lang="en-US" altLang="ja-JP" sz="1800" dirty="0">
                <a:ea typeface="MS PGothic" panose="020B0600070205080204" pitchFamily="50" charset="-128"/>
              </a:rPr>
              <a:t>“Context”</a:t>
            </a:r>
          </a:p>
          <a:p>
            <a:pPr lvl="2">
              <a:lnSpc>
                <a:spcPct val="80000"/>
              </a:lnSpc>
            </a:pPr>
            <a:r>
              <a:rPr lang="en-US" altLang="ja-JP" sz="1600" dirty="0">
                <a:ea typeface="MS PGothic" panose="020B0600070205080204" pitchFamily="50" charset="-128"/>
              </a:rPr>
              <a:t>The manufacturing plant which had previously sustained the town’s economy shut down after an extended labor strike.</a:t>
            </a:r>
          </a:p>
          <a:p>
            <a:pPr lvl="1">
              <a:lnSpc>
                <a:spcPct val="80000"/>
              </a:lnSpc>
            </a:pPr>
            <a:r>
              <a:rPr lang="en-US" altLang="ja-JP" sz="1800" dirty="0">
                <a:ea typeface="MS PGothic" panose="020B0600070205080204" pitchFamily="50" charset="-128"/>
              </a:rPr>
              <a:t>Maybe it’s just text categorization</a:t>
            </a:r>
          </a:p>
          <a:p>
            <a:pPr lvl="1">
              <a:lnSpc>
                <a:spcPct val="80000"/>
              </a:lnSpc>
            </a:pPr>
            <a:r>
              <a:rPr lang="en-US" altLang="ja-JP" sz="1800" dirty="0">
                <a:ea typeface="MS PGothic" panose="020B0600070205080204" pitchFamily="50" charset="-128"/>
              </a:rPr>
              <a:t>Each word sense represents a topic</a:t>
            </a:r>
          </a:p>
          <a:p>
            <a:pPr>
              <a:lnSpc>
                <a:spcPct val="80000"/>
              </a:lnSpc>
            </a:pPr>
            <a:r>
              <a:rPr lang="en-US" altLang="ja-JP" sz="2000" dirty="0">
                <a:ea typeface="MS PGothic" panose="020B0600070205080204" pitchFamily="50" charset="-128"/>
              </a:rPr>
              <a:t> Why is it important to model and disambiguate word senses?</a:t>
            </a:r>
          </a:p>
          <a:p>
            <a:pPr lvl="1">
              <a:lnSpc>
                <a:spcPct val="80000"/>
              </a:lnSpc>
            </a:pPr>
            <a:r>
              <a:rPr lang="en-US" altLang="ja-JP" sz="1800" dirty="0">
                <a:ea typeface="MS PGothic" panose="020B0600070205080204" pitchFamily="50" charset="-128"/>
              </a:rPr>
              <a:t>Translation</a:t>
            </a:r>
          </a:p>
          <a:p>
            <a:pPr lvl="2">
              <a:lnSpc>
                <a:spcPct val="80000"/>
              </a:lnSpc>
            </a:pPr>
            <a:r>
              <a:rPr lang="en-US" altLang="ja-JP" sz="1600" i="1" dirty="0">
                <a:ea typeface="MS PGothic" panose="020B0600070205080204" pitchFamily="50" charset="-128"/>
              </a:rPr>
              <a:t>Bank</a:t>
            </a:r>
            <a:r>
              <a:rPr lang="en-US" altLang="ja-JP" sz="1600" dirty="0">
                <a:ea typeface="MS PGothic" panose="020B0600070205080204" pitchFamily="50" charset="-128"/>
              </a:rPr>
              <a:t> </a:t>
            </a:r>
            <a:r>
              <a:rPr lang="en-US" altLang="ja-JP" sz="1600" dirty="0">
                <a:ea typeface="MS PGothic" panose="020B0600070205080204" pitchFamily="50" charset="-128"/>
                <a:sym typeface="Wingdings" panose="05000000000000000000" pitchFamily="2" charset="2"/>
              </a:rPr>
              <a:t> </a:t>
            </a:r>
            <a:r>
              <a:rPr lang="ja-JP" altLang="en-US" sz="1600" i="1" dirty="0">
                <a:ea typeface="MS PGothic" panose="020B0600070205080204" pitchFamily="50" charset="-128"/>
                <a:sym typeface="Wingdings" panose="05000000000000000000" pitchFamily="2" charset="2"/>
              </a:rPr>
              <a:t>銀行</a:t>
            </a:r>
            <a:r>
              <a:rPr lang="en-US" altLang="ja-JP" sz="1600" dirty="0">
                <a:ea typeface="MS PGothic" panose="020B0600070205080204" pitchFamily="50" charset="-128"/>
                <a:sym typeface="Wingdings" panose="05000000000000000000" pitchFamily="2" charset="2"/>
              </a:rPr>
              <a:t> or </a:t>
            </a:r>
            <a:r>
              <a:rPr lang="ja-JP" altLang="en-US" sz="1600" i="1" dirty="0">
                <a:ea typeface="MS PGothic" panose="020B0600070205080204" pitchFamily="50" charset="-128"/>
                <a:sym typeface="Wingdings" panose="05000000000000000000" pitchFamily="2" charset="2"/>
              </a:rPr>
              <a:t>岸 </a:t>
            </a:r>
            <a:r>
              <a:rPr lang="en-US" altLang="ja-JP" sz="1600" i="1" dirty="0">
                <a:ea typeface="MS PGothic" panose="020B0600070205080204" pitchFamily="50" charset="-128"/>
                <a:sym typeface="Wingdings" panose="05000000000000000000" pitchFamily="2" charset="2"/>
              </a:rPr>
              <a:t>or </a:t>
            </a:r>
            <a:r>
              <a:rPr lang="ja-JP" altLang="en-US" sz="1600" i="1" dirty="0">
                <a:ea typeface="MS PGothic" panose="020B0600070205080204" pitchFamily="50" charset="-128"/>
                <a:sym typeface="Wingdings" panose="05000000000000000000" pitchFamily="2" charset="2"/>
              </a:rPr>
              <a:t>崖</a:t>
            </a:r>
            <a:endParaRPr lang="en-US" altLang="ja-JP" sz="1600" i="1" dirty="0">
              <a:ea typeface="MS PGothic" panose="020B0600070205080204" pitchFamily="50" charset="-128"/>
            </a:endParaRPr>
          </a:p>
          <a:p>
            <a:pPr lvl="1">
              <a:lnSpc>
                <a:spcPct val="80000"/>
              </a:lnSpc>
            </a:pPr>
            <a:r>
              <a:rPr lang="en-US" altLang="ja-JP" sz="1800" dirty="0">
                <a:ea typeface="MS PGothic" panose="020B0600070205080204" pitchFamily="50" charset="-128"/>
              </a:rPr>
              <a:t>Parsing</a:t>
            </a:r>
          </a:p>
          <a:p>
            <a:pPr lvl="2">
              <a:lnSpc>
                <a:spcPct val="80000"/>
              </a:lnSpc>
            </a:pPr>
            <a:r>
              <a:rPr lang="en-US" altLang="ja-JP" sz="1600" dirty="0">
                <a:ea typeface="MS PGothic" panose="020B0600070205080204" pitchFamily="50" charset="-128"/>
              </a:rPr>
              <a:t>For PP attachment, for example</a:t>
            </a:r>
          </a:p>
          <a:p>
            <a:pPr lvl="1">
              <a:lnSpc>
                <a:spcPct val="80000"/>
              </a:lnSpc>
            </a:pPr>
            <a:r>
              <a:rPr lang="en-US" altLang="ja-JP" sz="1800" dirty="0">
                <a:ea typeface="MS PGothic" panose="020B0600070205080204" pitchFamily="50" charset="-128"/>
              </a:rPr>
              <a:t>information retrieval</a:t>
            </a:r>
          </a:p>
          <a:p>
            <a:pPr lvl="2">
              <a:lnSpc>
                <a:spcPct val="80000"/>
              </a:lnSpc>
            </a:pPr>
            <a:r>
              <a:rPr lang="en-US" altLang="ja-JP" sz="1600" dirty="0">
                <a:ea typeface="MS PGothic" panose="020B0600070205080204" pitchFamily="50" charset="-128"/>
              </a:rPr>
              <a:t>To return documents with the right sense of </a:t>
            </a:r>
            <a:r>
              <a:rPr lang="en-US" altLang="ja-JP" sz="1600" i="1" dirty="0">
                <a:ea typeface="MS PGothic" panose="020B0600070205080204" pitchFamily="50" charset="-128"/>
              </a:rPr>
              <a:t>bank</a:t>
            </a:r>
            <a:endParaRPr lang="en-US" altLang="ja-JP" sz="1600" dirty="0">
              <a:ea typeface="MS PGothic" panose="020B0600070205080204" pitchFamily="50" charset="-128"/>
            </a:endParaRPr>
          </a:p>
          <a:p>
            <a:pPr marL="0" indent="0">
              <a:lnSpc>
                <a:spcPct val="80000"/>
              </a:lnSpc>
              <a:buNone/>
            </a:pPr>
            <a:endParaRPr lang="en-US" altLang="ja-JP" sz="2000" dirty="0">
              <a:ea typeface="MS PGothic" panose="020B0600070205080204" pitchFamily="50" charset="-128"/>
            </a:endParaRPr>
          </a:p>
        </p:txBody>
      </p:sp>
      <p:sp>
        <p:nvSpPr>
          <p:cNvPr id="5" name="スライド番号プレースホルダー 4"/>
          <p:cNvSpPr>
            <a:spLocks noGrp="1"/>
          </p:cNvSpPr>
          <p:nvPr>
            <p:ph type="sldNum" sz="quarter" idx="12"/>
          </p:nvPr>
        </p:nvSpPr>
        <p:spPr/>
        <p:txBody>
          <a:bodyPr/>
          <a:lstStyle/>
          <a:p>
            <a:fld id="{9F99A0AE-3805-45B9-9CEE-01C3DA4EAA8A}" type="slidenum">
              <a:rPr lang="en-US" altLang="ja-JP" smtClean="0"/>
              <a:pPr/>
              <a:t>34</a:t>
            </a:fld>
            <a:endParaRPr lang="en-US" altLang="ja-JP"/>
          </a:p>
        </p:txBody>
      </p:sp>
      <p:sp>
        <p:nvSpPr>
          <p:cNvPr id="14340" name="Text Box 4"/>
          <p:cNvSpPr txBox="1">
            <a:spLocks noChangeArrowheads="1"/>
          </p:cNvSpPr>
          <p:nvPr/>
        </p:nvSpPr>
        <p:spPr bwMode="auto">
          <a:xfrm>
            <a:off x="7299326" y="6553201"/>
            <a:ext cx="34307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400">
                <a:ea typeface="MS PGothic" panose="020B0600070205080204" pitchFamily="50" charset="-128"/>
              </a:rPr>
              <a:t>Adapted from Dan Klein’s cs 288 slides</a:t>
            </a:r>
          </a:p>
        </p:txBody>
      </p:sp>
      <p:pic>
        <p:nvPicPr>
          <p:cNvPr id="3" name="図 2"/>
          <p:cNvPicPr>
            <a:picLocks noChangeAspect="1"/>
          </p:cNvPicPr>
          <p:nvPr/>
        </p:nvPicPr>
        <p:blipFill>
          <a:blip r:embed="rId3"/>
          <a:stretch>
            <a:fillRect/>
          </a:stretch>
        </p:blipFill>
        <p:spPr>
          <a:xfrm>
            <a:off x="6190046" y="4553104"/>
            <a:ext cx="1018809" cy="1018809"/>
          </a:xfrm>
          <a:prstGeom prst="rect">
            <a:avLst/>
          </a:prstGeom>
        </p:spPr>
      </p:pic>
      <p:pic>
        <p:nvPicPr>
          <p:cNvPr id="7" name="図 6"/>
          <p:cNvPicPr>
            <a:picLocks noChangeAspect="1"/>
          </p:cNvPicPr>
          <p:nvPr/>
        </p:nvPicPr>
        <p:blipFill>
          <a:blip r:embed="rId4"/>
          <a:stretch>
            <a:fillRect/>
          </a:stretch>
        </p:blipFill>
        <p:spPr>
          <a:xfrm>
            <a:off x="7373043" y="4598425"/>
            <a:ext cx="1237557" cy="928168"/>
          </a:xfrm>
          <a:prstGeom prst="rect">
            <a:avLst/>
          </a:prstGeom>
        </p:spPr>
      </p:pic>
      <p:pic>
        <p:nvPicPr>
          <p:cNvPr id="8" name="図 7"/>
          <p:cNvPicPr>
            <a:picLocks noChangeAspect="1"/>
          </p:cNvPicPr>
          <p:nvPr/>
        </p:nvPicPr>
        <p:blipFill>
          <a:blip r:embed="rId5"/>
          <a:stretch>
            <a:fillRect/>
          </a:stretch>
        </p:blipFill>
        <p:spPr>
          <a:xfrm>
            <a:off x="8883057" y="4546721"/>
            <a:ext cx="1946547" cy="979872"/>
          </a:xfrm>
          <a:prstGeom prst="rect">
            <a:avLst/>
          </a:prstGeom>
        </p:spPr>
      </p:pic>
      <p:pic>
        <p:nvPicPr>
          <p:cNvPr id="15364" name="Picture 4" descr="「steep bank」の画像検索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3043" y="5571913"/>
            <a:ext cx="1331581" cy="99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50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ja-JP"/>
              <a:t>Phrase structure parsing &amp; ambiguity</a:t>
            </a:r>
            <a:endParaRPr lang="en-US" altLang="ja-JP" dirty="0"/>
          </a:p>
        </p:txBody>
      </p:sp>
      <p:sp>
        <p:nvSpPr>
          <p:cNvPr id="98307" name="Rectangle 3"/>
          <p:cNvSpPr>
            <a:spLocks noGrp="1" noChangeArrowheads="1"/>
          </p:cNvSpPr>
          <p:nvPr>
            <p:ph type="body" idx="1"/>
          </p:nvPr>
        </p:nvSpPr>
        <p:spPr/>
        <p:txBody>
          <a:bodyPr/>
          <a:lstStyle/>
          <a:p>
            <a:r>
              <a:rPr lang="en-US" altLang="ja-JP" i="1" dirty="0"/>
              <a:t>The children ate the cake with a spoon</a:t>
            </a:r>
          </a:p>
          <a:p>
            <a:r>
              <a:rPr lang="en-US" altLang="ja-JP" dirty="0"/>
              <a:t>PP Attachment Ambiguity</a:t>
            </a:r>
          </a:p>
          <a:p>
            <a:r>
              <a:rPr lang="en-US" altLang="ja-JP" dirty="0"/>
              <a:t> Why is it important for NLP?</a:t>
            </a:r>
          </a:p>
        </p:txBody>
      </p:sp>
      <p:pic>
        <p:nvPicPr>
          <p:cNvPr id="98308" name="Picture 4" descr="pars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014" y="3273778"/>
            <a:ext cx="9081452" cy="335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743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ja-JP" dirty="0"/>
              <a:t>Corpus-based statistical approaches to tackle NLP problem</a:t>
            </a:r>
          </a:p>
        </p:txBody>
      </p:sp>
      <p:sp>
        <p:nvSpPr>
          <p:cNvPr id="50179" name="Rectangle 3"/>
          <p:cNvSpPr>
            <a:spLocks noGrp="1" noChangeArrowheads="1"/>
          </p:cNvSpPr>
          <p:nvPr>
            <p:ph type="body" idx="1"/>
          </p:nvPr>
        </p:nvSpPr>
        <p:spPr/>
        <p:txBody>
          <a:bodyPr>
            <a:normAutofit fontScale="85000" lnSpcReduction="20000"/>
          </a:bodyPr>
          <a:lstStyle/>
          <a:p>
            <a:r>
              <a:rPr lang="en-US" altLang="ja-JP" dirty="0"/>
              <a:t>How can a machine understand these differences? </a:t>
            </a:r>
          </a:p>
          <a:p>
            <a:pPr lvl="1"/>
            <a:r>
              <a:rPr lang="en-US" altLang="ja-JP" dirty="0"/>
              <a:t>Decorate the cake with the frosting</a:t>
            </a:r>
          </a:p>
          <a:p>
            <a:pPr lvl="1"/>
            <a:r>
              <a:rPr lang="en-US" altLang="ja-JP" dirty="0"/>
              <a:t>Decorate the cake with the kids</a:t>
            </a:r>
          </a:p>
          <a:p>
            <a:r>
              <a:rPr lang="en-US" altLang="ja-JP" dirty="0"/>
              <a:t>Rules based approaches, i.e. hand coded syntactic constraints and preference rules: </a:t>
            </a:r>
          </a:p>
          <a:p>
            <a:pPr lvl="1"/>
            <a:r>
              <a:rPr lang="en-US" altLang="ja-JP" dirty="0"/>
              <a:t>The verb decorate require an animate being as agent</a:t>
            </a:r>
          </a:p>
          <a:p>
            <a:pPr lvl="1"/>
            <a:r>
              <a:rPr lang="en-US" altLang="ja-JP" dirty="0"/>
              <a:t>The object cake is formed by any of the following, inanimate entities (cream, dough, frosting…..)</a:t>
            </a:r>
          </a:p>
          <a:p>
            <a:r>
              <a:rPr lang="en-US" altLang="ja-JP" dirty="0"/>
              <a:t>Such approaches have been showed to be time consuming to build, do not scale up well and are very brittle to new, unusual, metaphorical use of language</a:t>
            </a:r>
          </a:p>
          <a:p>
            <a:pPr lvl="1"/>
            <a:r>
              <a:rPr lang="en-US" altLang="ja-JP" dirty="0"/>
              <a:t>To swallow requires an animate being as agent/subject and a physical object as object</a:t>
            </a:r>
          </a:p>
          <a:p>
            <a:pPr lvl="2"/>
            <a:r>
              <a:rPr lang="en-US" altLang="ja-JP" dirty="0"/>
              <a:t>I swallowed his story (understand)</a:t>
            </a:r>
          </a:p>
          <a:p>
            <a:pPr lvl="2"/>
            <a:r>
              <a:rPr lang="en-US" altLang="ja-JP" dirty="0"/>
              <a:t>The supernova swallowed the planet (take in)</a:t>
            </a:r>
          </a:p>
          <a:p>
            <a:pPr lvl="1"/>
            <a:endParaRPr lang="en-US" altLang="ja-JP" dirty="0"/>
          </a:p>
        </p:txBody>
      </p:sp>
    </p:spTree>
    <p:extLst>
      <p:ext uri="{BB962C8B-B14F-4D97-AF65-F5344CB8AC3E}">
        <p14:creationId xmlns:p14="http://schemas.microsoft.com/office/powerpoint/2010/main" val="3432462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ja-JP"/>
              <a:t>Corpus-based statistical approaches to tackle NLP problem</a:t>
            </a:r>
          </a:p>
        </p:txBody>
      </p:sp>
      <p:sp>
        <p:nvSpPr>
          <p:cNvPr id="13315" name="Rectangle 3"/>
          <p:cNvSpPr>
            <a:spLocks noGrp="1" noChangeArrowheads="1"/>
          </p:cNvSpPr>
          <p:nvPr>
            <p:ph type="body" idx="1"/>
          </p:nvPr>
        </p:nvSpPr>
        <p:spPr/>
        <p:txBody>
          <a:bodyPr/>
          <a:lstStyle/>
          <a:p>
            <a:r>
              <a:rPr lang="en-US" altLang="ja-JP" dirty="0"/>
              <a:t>A Statistical NLP approach seeks to solve these problems by automatically learning lexical and structural preferences from text collections (corpora)</a:t>
            </a:r>
          </a:p>
          <a:p>
            <a:r>
              <a:rPr lang="en-US" altLang="ja-JP" dirty="0"/>
              <a:t>Statistical models are robust, generalize well and behave gracefully in the presence of errors and new data.</a:t>
            </a:r>
          </a:p>
          <a:p>
            <a:r>
              <a:rPr lang="en-US" altLang="ja-JP" dirty="0"/>
              <a:t>So: </a:t>
            </a:r>
          </a:p>
          <a:p>
            <a:pPr lvl="1"/>
            <a:r>
              <a:rPr lang="en-US" altLang="ja-JP" dirty="0"/>
              <a:t>Get large text collections </a:t>
            </a:r>
          </a:p>
          <a:p>
            <a:pPr lvl="1"/>
            <a:r>
              <a:rPr lang="en-US" altLang="ja-JP" dirty="0"/>
              <a:t>Compute statistics over those collections</a:t>
            </a:r>
          </a:p>
          <a:p>
            <a:pPr lvl="1"/>
            <a:r>
              <a:rPr lang="en-US" altLang="ja-JP" dirty="0"/>
              <a:t>(The bigger the collections, the better the statistics)</a:t>
            </a:r>
          </a:p>
          <a:p>
            <a:endParaRPr lang="en-US" altLang="ja-JP" dirty="0"/>
          </a:p>
        </p:txBody>
      </p:sp>
    </p:spTree>
    <p:extLst>
      <p:ext uri="{BB962C8B-B14F-4D97-AF65-F5344CB8AC3E}">
        <p14:creationId xmlns:p14="http://schemas.microsoft.com/office/powerpoint/2010/main" val="312292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ja-JP"/>
              <a:t>Corpus-based statistical approaches to tackle NLP problem</a:t>
            </a:r>
          </a:p>
        </p:txBody>
      </p:sp>
      <p:sp>
        <p:nvSpPr>
          <p:cNvPr id="61443" name="Rectangle 3"/>
          <p:cNvSpPr>
            <a:spLocks noGrp="1" noChangeArrowheads="1"/>
          </p:cNvSpPr>
          <p:nvPr>
            <p:ph type="body" idx="1"/>
          </p:nvPr>
        </p:nvSpPr>
        <p:spPr/>
        <p:txBody>
          <a:bodyPr/>
          <a:lstStyle/>
          <a:p>
            <a:r>
              <a:rPr lang="en-US" altLang="ja-JP" dirty="0"/>
              <a:t>Feature extractions (usually linguistics motivated)</a:t>
            </a:r>
          </a:p>
          <a:p>
            <a:r>
              <a:rPr lang="en-US" altLang="ja-JP" dirty="0"/>
              <a:t>Statistical models</a:t>
            </a:r>
          </a:p>
          <a:p>
            <a:r>
              <a:rPr lang="en-US" altLang="ja-JP" dirty="0"/>
              <a:t>Data (corpora, labels, linguistic resources)</a:t>
            </a:r>
          </a:p>
          <a:p>
            <a:endParaRPr lang="en-US" altLang="ja-JP" dirty="0"/>
          </a:p>
        </p:txBody>
      </p:sp>
    </p:spTree>
    <p:extLst>
      <p:ext uri="{BB962C8B-B14F-4D97-AF65-F5344CB8AC3E}">
        <p14:creationId xmlns:p14="http://schemas.microsoft.com/office/powerpoint/2010/main" val="881611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ja-JP"/>
              <a:t>Corpora</a:t>
            </a:r>
          </a:p>
        </p:txBody>
      </p:sp>
      <p:sp>
        <p:nvSpPr>
          <p:cNvPr id="173059" name="Rectangle 3"/>
          <p:cNvSpPr>
            <a:spLocks noGrp="1" noChangeArrowheads="1"/>
          </p:cNvSpPr>
          <p:nvPr>
            <p:ph type="body" idx="1"/>
          </p:nvPr>
        </p:nvSpPr>
        <p:spPr/>
        <p:txBody>
          <a:bodyPr>
            <a:normAutofit fontScale="92500"/>
          </a:bodyPr>
          <a:lstStyle/>
          <a:p>
            <a:r>
              <a:rPr lang="en-US" altLang="ja-JP" dirty="0"/>
              <a:t>A text corpus is a large, structured collection of texts. </a:t>
            </a:r>
          </a:p>
          <a:p>
            <a:pPr lvl="1"/>
            <a:r>
              <a:rPr lang="en-US" altLang="ja-JP" dirty="0"/>
              <a:t>NLTK comes with many corpora</a:t>
            </a:r>
          </a:p>
          <a:p>
            <a:r>
              <a:rPr lang="en-US" altLang="ja-JP" dirty="0"/>
              <a:t>The Open Language Archives Community (OLAC) provides an infrastructure for documenting and discovering language resource</a:t>
            </a:r>
          </a:p>
          <a:p>
            <a:pPr lvl="1"/>
            <a:r>
              <a:rPr lang="en-US" altLang="ja-JP" dirty="0"/>
              <a:t>OLAC is an international partnership of institutions and individuals who are creating a worldwide virtual library of language resources by: </a:t>
            </a:r>
          </a:p>
          <a:p>
            <a:pPr marL="1371600" lvl="2" indent="-457200">
              <a:buFont typeface="+mj-ea"/>
              <a:buAutoNum type="circleNumDbPlain"/>
            </a:pPr>
            <a:r>
              <a:rPr lang="en-US" altLang="ja-JP" dirty="0"/>
              <a:t>developing consensus on best current practice for the digital archiving of language resources, and </a:t>
            </a:r>
          </a:p>
          <a:p>
            <a:pPr marL="1371600" lvl="2" indent="-457200">
              <a:buFont typeface="+mj-ea"/>
              <a:buAutoNum type="circleNumDbPlain"/>
            </a:pPr>
            <a:r>
              <a:rPr lang="en-US" altLang="ja-JP" dirty="0"/>
              <a:t>developing a network of interoperating repositories and services for housing and accessing such resources.</a:t>
            </a:r>
          </a:p>
          <a:p>
            <a:pPr lvl="1"/>
            <a:r>
              <a:rPr lang="en-US" altLang="ja-JP" dirty="0"/>
              <a:t>http://www.language-archives.org/</a:t>
            </a:r>
          </a:p>
        </p:txBody>
      </p:sp>
      <p:sp>
        <p:nvSpPr>
          <p:cNvPr id="4" name="スライド番号プレースホルダー 3"/>
          <p:cNvSpPr>
            <a:spLocks noGrp="1"/>
          </p:cNvSpPr>
          <p:nvPr>
            <p:ph type="sldNum" sz="quarter" idx="12"/>
          </p:nvPr>
        </p:nvSpPr>
        <p:spPr/>
        <p:txBody>
          <a:bodyPr/>
          <a:lstStyle/>
          <a:p>
            <a:fld id="{36FB6AAD-8562-4445-877E-0D32A4A58B40}" type="slidenum">
              <a:rPr lang="en-US" altLang="ja-JP" smtClean="0"/>
              <a:pPr/>
              <a:t>39</a:t>
            </a:fld>
            <a:endParaRPr lang="en-US" altLang="ja-JP"/>
          </a:p>
        </p:txBody>
      </p:sp>
    </p:spTree>
    <p:extLst>
      <p:ext uri="{BB962C8B-B14F-4D97-AF65-F5344CB8AC3E}">
        <p14:creationId xmlns:p14="http://schemas.microsoft.com/office/powerpoint/2010/main" val="412924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ãNatural Languageãã®ç»åæ¤ç´¢çµæ"/>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8700"/>
                    </a14:imgEffect>
                    <a14:imgEffect>
                      <a14:saturation sat="92000"/>
                    </a14:imgEffect>
                  </a14:imgLayer>
                </a14:imgProps>
              </a:ext>
              <a:ext uri="{28A0092B-C50C-407E-A947-70E740481C1C}">
                <a14:useLocalDpi xmlns:a14="http://schemas.microsoft.com/office/drawing/2010/main" val="0"/>
              </a:ext>
            </a:extLst>
          </a:blip>
          <a:srcRect b="15697"/>
          <a:stretch/>
        </p:blipFill>
        <p:spPr bwMode="auto">
          <a:xfrm>
            <a:off x="0" y="-1"/>
            <a:ext cx="12202507"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lstStyle/>
          <a:p>
            <a:r>
              <a:rPr lang="en-US" altLang="ja-JP"/>
              <a:t>Definition of Natural Language</a:t>
            </a:r>
            <a:endParaRPr kumimoji="1" lang="ja-JP" altLang="en-US"/>
          </a:p>
        </p:txBody>
      </p:sp>
      <p:sp>
        <p:nvSpPr>
          <p:cNvPr id="5" name="コンテンツ プレースホルダー 4"/>
          <p:cNvSpPr>
            <a:spLocks noGrp="1"/>
          </p:cNvSpPr>
          <p:nvPr>
            <p:ph idx="1"/>
          </p:nvPr>
        </p:nvSpPr>
        <p:spPr>
          <a:xfrm>
            <a:off x="838200" y="1825625"/>
            <a:ext cx="10515600" cy="4811658"/>
          </a:xfrm>
        </p:spPr>
        <p:txBody>
          <a:bodyPr>
            <a:normAutofit lnSpcReduction="10000"/>
          </a:bodyPr>
          <a:lstStyle/>
          <a:p>
            <a:r>
              <a:rPr lang="en-US" altLang="ja-JP"/>
              <a:t>A natural language is </a:t>
            </a:r>
            <a:r>
              <a:rPr lang="en-US" altLang="ja-JP" b="1">
                <a:solidFill>
                  <a:srgbClr val="FF0000"/>
                </a:solidFill>
              </a:rPr>
              <a:t>a human language</a:t>
            </a:r>
            <a:r>
              <a:rPr lang="en-US" altLang="ja-JP"/>
              <a:t>, such as English or Standard Mandarin, as opposed to </a:t>
            </a:r>
            <a:r>
              <a:rPr lang="en-US" altLang="ja-JP" b="1">
                <a:solidFill>
                  <a:schemeClr val="accent5">
                    <a:lumMod val="75000"/>
                  </a:schemeClr>
                </a:solidFill>
              </a:rPr>
              <a:t>a constructed language, an artificial language, a machine language, or the language of formal logic</a:t>
            </a:r>
            <a:r>
              <a:rPr lang="en-US" altLang="ja-JP"/>
              <a:t>. Also called ordinary language.</a:t>
            </a:r>
          </a:p>
          <a:p>
            <a:r>
              <a:rPr lang="en-US" altLang="ja-JP"/>
              <a:t>Computer language and artificial language are different</a:t>
            </a:r>
          </a:p>
          <a:p>
            <a:pPr lvl="1"/>
            <a:r>
              <a:rPr lang="en-US" altLang="ja-JP"/>
              <a:t>Esperanto = grammar, phonology artificially created. Characters use alphabetic letter system (created by Ludovico </a:t>
            </a:r>
            <a:r>
              <a:rPr lang="en-US" altLang="ja-JP" err="1"/>
              <a:t>Zamenhoff</a:t>
            </a:r>
            <a:r>
              <a:rPr lang="en-US" altLang="ja-JP"/>
              <a:t> and disciples)</a:t>
            </a:r>
          </a:p>
          <a:p>
            <a:pPr lvl="1"/>
            <a:r>
              <a:rPr lang="en-US" altLang="ja-JP"/>
              <a:t>These artificial languages ​​are a framework of "natural language" (differences between spontaneous and artificial)</a:t>
            </a:r>
          </a:p>
          <a:p>
            <a:pPr lvl="1"/>
            <a:r>
              <a:rPr lang="en-US" altLang="ja-JP"/>
              <a:t>A computer language is the language compiled in a form that human beings can easily understand so that it can be converted into "a binary expression that can be understood by a computer</a:t>
            </a:r>
            <a:endParaRPr kumimoji="1" lang="ja-JP" altLang="en-US"/>
          </a:p>
        </p:txBody>
      </p:sp>
    </p:spTree>
    <p:extLst>
      <p:ext uri="{BB962C8B-B14F-4D97-AF65-F5344CB8AC3E}">
        <p14:creationId xmlns:p14="http://schemas.microsoft.com/office/powerpoint/2010/main" val="894734052"/>
      </p:ext>
    </p:extLst>
  </p:cSld>
  <p:clrMapOvr>
    <a:masterClrMapping/>
  </p:clrMapOvr>
  <mc:AlternateContent xmlns:mc="http://schemas.openxmlformats.org/markup-compatibility/2006" xmlns:p14="http://schemas.microsoft.com/office/powerpoint/2010/main">
    <mc:Choice Requires="p14">
      <p:transition spd="slow" p14:dur="2000" advTm="118868"/>
    </mc:Choice>
    <mc:Fallback xmlns="">
      <p:transition spd="slow" advTm="11886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ja-JP" dirty="0"/>
              <a:t>Lexical Resources</a:t>
            </a:r>
          </a:p>
        </p:txBody>
      </p:sp>
      <p:sp>
        <p:nvSpPr>
          <p:cNvPr id="4" name="コンテンツ プレースホルダー 3"/>
          <p:cNvSpPr>
            <a:spLocks noGrp="1"/>
          </p:cNvSpPr>
          <p:nvPr>
            <p:ph idx="1"/>
          </p:nvPr>
        </p:nvSpPr>
        <p:spPr/>
        <p:txBody>
          <a:bodyPr>
            <a:normAutofit/>
          </a:bodyPr>
          <a:lstStyle/>
          <a:p>
            <a:pPr>
              <a:lnSpc>
                <a:spcPct val="80000"/>
              </a:lnSpc>
            </a:pPr>
            <a:r>
              <a:rPr lang="en-US" altLang="ja-JP" sz="2400" dirty="0">
                <a:ea typeface="MS PGothic" panose="020B0600070205080204" pitchFamily="50" charset="-128"/>
              </a:rPr>
              <a:t> WordNet</a:t>
            </a:r>
          </a:p>
          <a:p>
            <a:pPr lvl="1">
              <a:lnSpc>
                <a:spcPct val="80000"/>
              </a:lnSpc>
            </a:pPr>
            <a:r>
              <a:rPr lang="en-US" altLang="ja-JP" sz="2000" dirty="0">
                <a:ea typeface="MS PGothic" panose="020B0600070205080204" pitchFamily="50" charset="-128"/>
              </a:rPr>
              <a:t>Hand-build (but large) hierarchy of word senses</a:t>
            </a:r>
          </a:p>
          <a:p>
            <a:pPr lvl="1">
              <a:lnSpc>
                <a:spcPct val="80000"/>
              </a:lnSpc>
            </a:pPr>
            <a:r>
              <a:rPr lang="en-US" altLang="ja-JP" sz="2000" dirty="0">
                <a:ea typeface="MS PGothic" panose="020B0600070205080204" pitchFamily="50" charset="-128"/>
              </a:rPr>
              <a:t>Basically, a hierarchical thesaurus</a:t>
            </a:r>
          </a:p>
          <a:p>
            <a:pPr>
              <a:lnSpc>
                <a:spcPct val="80000"/>
              </a:lnSpc>
            </a:pPr>
            <a:r>
              <a:rPr lang="en-US" altLang="ja-JP" sz="2400" dirty="0">
                <a:ea typeface="MS PGothic" panose="020B0600070205080204" pitchFamily="50" charset="-128"/>
              </a:rPr>
              <a:t> </a:t>
            </a:r>
            <a:r>
              <a:rPr lang="en-US" altLang="ja-JP" sz="2400" dirty="0" err="1">
                <a:ea typeface="MS PGothic" panose="020B0600070205080204" pitchFamily="50" charset="-128"/>
              </a:rPr>
              <a:t>SenseEval</a:t>
            </a:r>
            <a:r>
              <a:rPr lang="en-US" altLang="ja-JP" sz="2400" dirty="0">
                <a:ea typeface="MS PGothic" panose="020B0600070205080204" pitchFamily="50" charset="-128"/>
              </a:rPr>
              <a:t> (</a:t>
            </a:r>
            <a:r>
              <a:rPr lang="en-US" altLang="ja-JP" sz="2400" dirty="0" err="1">
                <a:ea typeface="MS PGothic" panose="020B0600070205080204" pitchFamily="50" charset="-128"/>
              </a:rPr>
              <a:t>SemEval</a:t>
            </a:r>
            <a:r>
              <a:rPr lang="en-US" altLang="ja-JP" sz="2400" dirty="0">
                <a:ea typeface="MS PGothic" panose="020B0600070205080204" pitchFamily="50" charset="-128"/>
              </a:rPr>
              <a:t>)</a:t>
            </a:r>
          </a:p>
          <a:p>
            <a:pPr lvl="1">
              <a:lnSpc>
                <a:spcPct val="80000"/>
              </a:lnSpc>
            </a:pPr>
            <a:r>
              <a:rPr lang="en-US" altLang="ja-JP" sz="2000" dirty="0">
                <a:ea typeface="MS PGothic" panose="020B0600070205080204" pitchFamily="50" charset="-128"/>
              </a:rPr>
              <a:t>Arabic Word Sense Disambiguation (AWSD) competition</a:t>
            </a:r>
          </a:p>
          <a:p>
            <a:pPr lvl="1">
              <a:lnSpc>
                <a:spcPct val="80000"/>
              </a:lnSpc>
            </a:pPr>
            <a:r>
              <a:rPr lang="en-US" altLang="ja-JP" sz="2000" dirty="0">
                <a:ea typeface="MS PGothic" panose="020B0600070205080204" pitchFamily="50" charset="-128"/>
              </a:rPr>
              <a:t>Training / test sets for a wide range of words, difficulties, and parts-of-speech</a:t>
            </a:r>
          </a:p>
          <a:p>
            <a:pPr lvl="1">
              <a:lnSpc>
                <a:spcPct val="80000"/>
              </a:lnSpc>
            </a:pPr>
            <a:r>
              <a:rPr lang="en-US" altLang="ja-JP" sz="2000" dirty="0">
                <a:ea typeface="MS PGothic" panose="020B0600070205080204" pitchFamily="50" charset="-128"/>
              </a:rPr>
              <a:t>Bake-off where lots of labs tried lots of competing approaches</a:t>
            </a:r>
          </a:p>
          <a:p>
            <a:pPr>
              <a:lnSpc>
                <a:spcPct val="80000"/>
              </a:lnSpc>
            </a:pPr>
            <a:r>
              <a:rPr lang="en-US" altLang="ja-JP" sz="2400" dirty="0">
                <a:ea typeface="MS PGothic" panose="020B0600070205080204" pitchFamily="50" charset="-128"/>
              </a:rPr>
              <a:t> </a:t>
            </a:r>
            <a:r>
              <a:rPr lang="en-US" altLang="ja-JP" sz="2400" dirty="0" err="1">
                <a:ea typeface="MS PGothic" panose="020B0600070205080204" pitchFamily="50" charset="-128"/>
              </a:rPr>
              <a:t>SemCor</a:t>
            </a:r>
            <a:endParaRPr lang="en-US" altLang="ja-JP" sz="2400" dirty="0">
              <a:ea typeface="MS PGothic" panose="020B0600070205080204" pitchFamily="50" charset="-128"/>
            </a:endParaRPr>
          </a:p>
          <a:p>
            <a:pPr lvl="1">
              <a:lnSpc>
                <a:spcPct val="80000"/>
              </a:lnSpc>
            </a:pPr>
            <a:r>
              <a:rPr lang="en-US" altLang="ja-JP" sz="2000" dirty="0">
                <a:ea typeface="MS PGothic" panose="020B0600070205080204" pitchFamily="50" charset="-128"/>
              </a:rPr>
              <a:t>A big chunk of the Brown corpus annotated with WordNet senses</a:t>
            </a:r>
          </a:p>
          <a:p>
            <a:pPr>
              <a:lnSpc>
                <a:spcPct val="80000"/>
              </a:lnSpc>
            </a:pPr>
            <a:r>
              <a:rPr lang="en-US" altLang="ja-JP" sz="2400" dirty="0">
                <a:ea typeface="MS PGothic" panose="020B0600070205080204" pitchFamily="50" charset="-128"/>
              </a:rPr>
              <a:t> </a:t>
            </a:r>
            <a:r>
              <a:rPr lang="en-US" altLang="ja-JP" sz="2400" dirty="0" err="1">
                <a:ea typeface="MS PGothic" panose="020B0600070205080204" pitchFamily="50" charset="-128"/>
              </a:rPr>
              <a:t>OtherResources</a:t>
            </a:r>
            <a:endParaRPr lang="en-US" altLang="ja-JP" sz="2400" dirty="0">
              <a:ea typeface="MS PGothic" panose="020B0600070205080204" pitchFamily="50" charset="-128"/>
            </a:endParaRPr>
          </a:p>
          <a:p>
            <a:pPr lvl="1">
              <a:lnSpc>
                <a:spcPct val="80000"/>
              </a:lnSpc>
            </a:pPr>
            <a:r>
              <a:rPr lang="en-US" altLang="ja-JP" sz="2000" dirty="0">
                <a:ea typeface="MS PGothic" panose="020B0600070205080204" pitchFamily="50" charset="-128"/>
              </a:rPr>
              <a:t>The Open Mind Word Expert</a:t>
            </a:r>
          </a:p>
          <a:p>
            <a:pPr lvl="1">
              <a:lnSpc>
                <a:spcPct val="80000"/>
              </a:lnSpc>
            </a:pPr>
            <a:r>
              <a:rPr lang="en-US" altLang="ja-JP" sz="2000" dirty="0">
                <a:ea typeface="MS PGothic" panose="020B0600070205080204" pitchFamily="50" charset="-128"/>
              </a:rPr>
              <a:t>Parallel texts</a:t>
            </a:r>
          </a:p>
        </p:txBody>
      </p:sp>
      <p:sp>
        <p:nvSpPr>
          <p:cNvPr id="5" name="スライド番号プレースホルダー 4"/>
          <p:cNvSpPr>
            <a:spLocks noGrp="1"/>
          </p:cNvSpPr>
          <p:nvPr>
            <p:ph type="sldNum" sz="quarter" idx="12"/>
          </p:nvPr>
        </p:nvSpPr>
        <p:spPr/>
        <p:txBody>
          <a:bodyPr/>
          <a:lstStyle/>
          <a:p>
            <a:fld id="{8AAF7E06-E781-4BAD-95BF-E9760D249037}" type="slidenum">
              <a:rPr lang="en-US" altLang="ja-JP" smtClean="0"/>
              <a:pPr/>
              <a:t>40</a:t>
            </a:fld>
            <a:endParaRPr lang="en-US" altLang="ja-JP"/>
          </a:p>
        </p:txBody>
      </p:sp>
    </p:spTree>
    <p:extLst>
      <p:ext uri="{BB962C8B-B14F-4D97-AF65-F5344CB8AC3E}">
        <p14:creationId xmlns:p14="http://schemas.microsoft.com/office/powerpoint/2010/main" val="3697474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ja-JP"/>
              <a:t>WordNet</a:t>
            </a:r>
          </a:p>
        </p:txBody>
      </p:sp>
      <p:sp>
        <p:nvSpPr>
          <p:cNvPr id="4" name="コンテンツ プレースホルダー 3"/>
          <p:cNvSpPr>
            <a:spLocks noGrp="1"/>
          </p:cNvSpPr>
          <p:nvPr>
            <p:ph idx="1"/>
          </p:nvPr>
        </p:nvSpPr>
        <p:spPr>
          <a:xfrm>
            <a:off x="838200" y="1394691"/>
            <a:ext cx="10515600" cy="4782272"/>
          </a:xfrm>
        </p:spPr>
        <p:txBody>
          <a:bodyPr>
            <a:noAutofit/>
          </a:bodyPr>
          <a:lstStyle/>
          <a:p>
            <a:pPr>
              <a:lnSpc>
                <a:spcPct val="80000"/>
              </a:lnSpc>
            </a:pPr>
            <a:r>
              <a:rPr lang="en-US" altLang="ja-JP" sz="1800" dirty="0">
                <a:ea typeface="MS PGothic" panose="020B0600070205080204" pitchFamily="50" charset="-128"/>
                <a:hlinkClick r:id="rId3"/>
              </a:rPr>
              <a:t>WorldNet </a:t>
            </a:r>
            <a:r>
              <a:rPr lang="en-US" altLang="ja-JP" sz="1800" dirty="0">
                <a:ea typeface="MS PGothic" panose="020B0600070205080204" pitchFamily="50" charset="-128"/>
              </a:rPr>
              <a:t>is a semantically-oriented dictionary of English, similar to a traditional thesaurus but with a richer structure.</a:t>
            </a:r>
          </a:p>
          <a:p>
            <a:pPr>
              <a:lnSpc>
                <a:spcPct val="80000"/>
              </a:lnSpc>
            </a:pPr>
            <a:r>
              <a:rPr lang="en-US" altLang="ja-JP" sz="1800" dirty="0">
                <a:ea typeface="MS PGothic" panose="020B0600070205080204" pitchFamily="50" charset="-128"/>
              </a:rPr>
              <a:t>WordNet® is a large lexical database of English. Nouns, verbs, adjectives and adverbs are grouped into sets of cognitive synonyms (</a:t>
            </a:r>
            <a:r>
              <a:rPr lang="en-US" altLang="ja-JP" sz="1800" dirty="0" err="1">
                <a:ea typeface="MS PGothic" panose="020B0600070205080204" pitchFamily="50" charset="-128"/>
              </a:rPr>
              <a:t>synsets</a:t>
            </a:r>
            <a:r>
              <a:rPr lang="en-US" altLang="ja-JP" sz="1800" dirty="0">
                <a:ea typeface="MS PGothic" panose="020B0600070205080204" pitchFamily="50" charset="-128"/>
              </a:rPr>
              <a:t>), each expressing a distinct concept*. </a:t>
            </a:r>
          </a:p>
          <a:p>
            <a:pPr>
              <a:lnSpc>
                <a:spcPct val="80000"/>
              </a:lnSpc>
            </a:pPr>
            <a:r>
              <a:rPr lang="en-US" altLang="ja-JP" sz="1800" dirty="0" err="1">
                <a:ea typeface="MS PGothic" panose="020B0600070205080204" pitchFamily="50" charset="-128"/>
              </a:rPr>
              <a:t>Synsets</a:t>
            </a:r>
            <a:r>
              <a:rPr lang="en-US" altLang="ja-JP" sz="1800" dirty="0">
                <a:ea typeface="MS PGothic" panose="020B0600070205080204" pitchFamily="50" charset="-128"/>
              </a:rPr>
              <a:t> are interlinked by means of conceptual-semantic and lexical relations. The resulting network of meaningfully related words and concepts can be navigated with the browser. </a:t>
            </a:r>
          </a:p>
          <a:p>
            <a:pPr>
              <a:lnSpc>
                <a:spcPct val="80000"/>
              </a:lnSpc>
            </a:pPr>
            <a:r>
              <a:rPr lang="en-US" altLang="ja-JP" sz="1800" dirty="0">
                <a:ea typeface="MS PGothic" panose="020B0600070205080204" pitchFamily="50" charset="-128"/>
              </a:rPr>
              <a:t>WordNet is also freely and publicly available for download. </a:t>
            </a:r>
          </a:p>
          <a:p>
            <a:pPr>
              <a:lnSpc>
                <a:spcPct val="80000"/>
              </a:lnSpc>
            </a:pPr>
            <a:r>
              <a:rPr lang="en-US" altLang="ja-JP" sz="1800" dirty="0">
                <a:ea typeface="MS PGothic" panose="020B0600070205080204" pitchFamily="50" charset="-128"/>
              </a:rPr>
              <a:t>WordNet's structure makes it a useful tool for computational linguistics and natural language processing. </a:t>
            </a:r>
          </a:p>
          <a:p>
            <a:pPr>
              <a:lnSpc>
                <a:spcPct val="80000"/>
              </a:lnSpc>
            </a:pPr>
            <a:endParaRPr lang="en-US" altLang="ja-JP" sz="1050" dirty="0">
              <a:ea typeface="MS PGothic" panose="020B0600070205080204" pitchFamily="50" charset="-128"/>
            </a:endParaRPr>
          </a:p>
          <a:p>
            <a:pPr>
              <a:lnSpc>
                <a:spcPct val="80000"/>
              </a:lnSpc>
            </a:pPr>
            <a:r>
              <a:rPr lang="en-US" altLang="ja-JP" sz="1800" dirty="0">
                <a:ea typeface="MS PGothic" panose="020B0600070205080204" pitchFamily="50" charset="-128"/>
              </a:rPr>
              <a:t>NLTK includes the English WordNet, with 155,287 words and 117,659 synonym sets. </a:t>
            </a:r>
          </a:p>
          <a:p>
            <a:pPr>
              <a:lnSpc>
                <a:spcPct val="80000"/>
              </a:lnSpc>
            </a:pPr>
            <a:endParaRPr lang="en-US" altLang="ja-JP" sz="1000" dirty="0">
              <a:ea typeface="MS PGothic" panose="020B0600070205080204" pitchFamily="50" charset="-128"/>
            </a:endParaRPr>
          </a:p>
          <a:p>
            <a:pPr>
              <a:lnSpc>
                <a:spcPct val="80000"/>
              </a:lnSpc>
            </a:pPr>
            <a:r>
              <a:rPr lang="en-US" altLang="ja-JP" sz="1800" b="1" dirty="0">
                <a:ea typeface="MS PGothic" panose="020B0600070205080204" pitchFamily="50" charset="-128"/>
              </a:rPr>
              <a:t>Senses and Synonyms</a:t>
            </a:r>
          </a:p>
          <a:p>
            <a:pPr lvl="1">
              <a:lnSpc>
                <a:spcPct val="80000"/>
              </a:lnSpc>
            </a:pPr>
            <a:r>
              <a:rPr lang="en-US" altLang="ja-JP" sz="1600" dirty="0">
                <a:ea typeface="MS PGothic" panose="020B0600070205080204" pitchFamily="50" charset="-128"/>
              </a:rPr>
              <a:t>Consider the 2 sentences:</a:t>
            </a:r>
          </a:p>
          <a:p>
            <a:pPr lvl="2">
              <a:lnSpc>
                <a:spcPct val="80000"/>
              </a:lnSpc>
            </a:pPr>
            <a:r>
              <a:rPr lang="en-US" altLang="ja-JP" sz="1400" i="1" dirty="0">
                <a:ea typeface="MS PGothic" panose="020B0600070205080204" pitchFamily="50" charset="-128"/>
              </a:rPr>
              <a:t>Benz is credited with the invention of the motorcar</a:t>
            </a:r>
          </a:p>
          <a:p>
            <a:pPr lvl="2">
              <a:lnSpc>
                <a:spcPct val="80000"/>
              </a:lnSpc>
            </a:pPr>
            <a:r>
              <a:rPr lang="en-US" altLang="ja-JP" sz="1400" i="1" dirty="0">
                <a:ea typeface="MS PGothic" panose="020B0600070205080204" pitchFamily="50" charset="-128"/>
              </a:rPr>
              <a:t>Benz is credited with the invention of the automobile</a:t>
            </a:r>
            <a:r>
              <a:rPr lang="en-US" altLang="ja-JP" sz="1400" dirty="0">
                <a:ea typeface="MS PGothic" panose="020B0600070205080204" pitchFamily="50" charset="-128"/>
              </a:rPr>
              <a:t>.</a:t>
            </a:r>
          </a:p>
          <a:p>
            <a:pPr lvl="1">
              <a:lnSpc>
                <a:spcPct val="80000"/>
              </a:lnSpc>
            </a:pPr>
            <a:r>
              <a:rPr lang="en-US" altLang="ja-JP" sz="1600" i="1" dirty="0">
                <a:ea typeface="MS PGothic" panose="020B0600070205080204" pitchFamily="50" charset="-128"/>
              </a:rPr>
              <a:t>motorcar</a:t>
            </a:r>
            <a:r>
              <a:rPr lang="en-US" altLang="ja-JP" sz="1600" dirty="0">
                <a:ea typeface="MS PGothic" panose="020B0600070205080204" pitchFamily="50" charset="-128"/>
              </a:rPr>
              <a:t> and </a:t>
            </a:r>
            <a:r>
              <a:rPr lang="en-US" altLang="ja-JP" sz="1600" i="1" dirty="0">
                <a:ea typeface="MS PGothic" panose="020B0600070205080204" pitchFamily="50" charset="-128"/>
              </a:rPr>
              <a:t>automobile</a:t>
            </a:r>
            <a:r>
              <a:rPr lang="en-US" altLang="ja-JP" sz="1600" dirty="0">
                <a:ea typeface="MS PGothic" panose="020B0600070205080204" pitchFamily="50" charset="-128"/>
              </a:rPr>
              <a:t> have the same meaning, i.e. they are </a:t>
            </a:r>
            <a:r>
              <a:rPr lang="en-US" altLang="ja-JP" sz="1600" b="1" dirty="0">
                <a:ea typeface="MS PGothic" panose="020B0600070205080204" pitchFamily="50" charset="-128"/>
              </a:rPr>
              <a:t>synonyms</a:t>
            </a:r>
            <a:r>
              <a:rPr lang="en-US" altLang="ja-JP" sz="1600" dirty="0">
                <a:ea typeface="MS PGothic" panose="020B0600070205080204" pitchFamily="50" charset="-128"/>
              </a:rPr>
              <a:t>. </a:t>
            </a:r>
          </a:p>
          <a:p>
            <a:pPr lvl="1">
              <a:lnSpc>
                <a:spcPct val="80000"/>
              </a:lnSpc>
              <a:buFontTx/>
              <a:buNone/>
            </a:pPr>
            <a:endParaRPr lang="en-US" altLang="ja-JP" sz="1600" dirty="0">
              <a:ea typeface="MS PGothic" panose="020B0600070205080204" pitchFamily="50" charset="-128"/>
            </a:endParaRPr>
          </a:p>
          <a:p>
            <a:endParaRPr kumimoji="1" lang="ja-JP" altLang="en-US" sz="3200" dirty="0"/>
          </a:p>
        </p:txBody>
      </p:sp>
      <p:sp>
        <p:nvSpPr>
          <p:cNvPr id="5" name="スライド番号プレースホルダー 4"/>
          <p:cNvSpPr>
            <a:spLocks noGrp="1"/>
          </p:cNvSpPr>
          <p:nvPr>
            <p:ph type="sldNum" sz="quarter" idx="12"/>
          </p:nvPr>
        </p:nvSpPr>
        <p:spPr/>
        <p:txBody>
          <a:bodyPr/>
          <a:lstStyle/>
          <a:p>
            <a:fld id="{E0D7F10F-7923-418F-9D83-E19D385D382E}" type="slidenum">
              <a:rPr lang="en-US" altLang="ja-JP" smtClean="0"/>
              <a:pPr/>
              <a:t>41</a:t>
            </a:fld>
            <a:endParaRPr lang="en-US" altLang="ja-JP"/>
          </a:p>
        </p:txBody>
      </p:sp>
      <p:sp>
        <p:nvSpPr>
          <p:cNvPr id="216068" name="Text Box 4"/>
          <p:cNvSpPr txBox="1">
            <a:spLocks noChangeArrowheads="1"/>
          </p:cNvSpPr>
          <p:nvPr/>
        </p:nvSpPr>
        <p:spPr bwMode="auto">
          <a:xfrm>
            <a:off x="6248401" y="6324600"/>
            <a:ext cx="34275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MS PGothic" panose="020B0600070205080204" pitchFamily="50" charset="-128"/>
              </a:rPr>
              <a:t>* </a:t>
            </a:r>
            <a:r>
              <a:rPr lang="en-US" altLang="ja-JP" sz="1600">
                <a:ea typeface="MS PGothic" panose="020B0600070205080204" pitchFamily="50" charset="-128"/>
              </a:rPr>
              <a:t>Adapted from </a:t>
            </a:r>
            <a:r>
              <a:rPr lang="en-US" altLang="ja-JP" sz="1600">
                <a:ea typeface="MS PGothic" panose="020B0600070205080204" pitchFamily="50" charset="-128"/>
                <a:hlinkClick r:id="rId3"/>
              </a:rPr>
              <a:t>WorldNet Website</a:t>
            </a:r>
            <a:endParaRPr lang="en-US" altLang="ja-JP" sz="1600">
              <a:ea typeface="MS PGothic" panose="020B0600070205080204" pitchFamily="50" charset="-128"/>
            </a:endParaRPr>
          </a:p>
        </p:txBody>
      </p:sp>
    </p:spTree>
    <p:extLst>
      <p:ext uri="{BB962C8B-B14F-4D97-AF65-F5344CB8AC3E}">
        <p14:creationId xmlns:p14="http://schemas.microsoft.com/office/powerpoint/2010/main" val="2754157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ja-JP"/>
              <a:t>The Life-Cycle of a Corpus </a:t>
            </a:r>
          </a:p>
        </p:txBody>
      </p:sp>
      <p:sp>
        <p:nvSpPr>
          <p:cNvPr id="5" name="コンテンツ プレースホルダー 4"/>
          <p:cNvSpPr>
            <a:spLocks noGrp="1"/>
          </p:cNvSpPr>
          <p:nvPr>
            <p:ph idx="1"/>
          </p:nvPr>
        </p:nvSpPr>
        <p:spPr/>
        <p:txBody>
          <a:bodyPr>
            <a:normAutofit fontScale="62500" lnSpcReduction="20000"/>
          </a:bodyPr>
          <a:lstStyle/>
          <a:p>
            <a:pPr>
              <a:lnSpc>
                <a:spcPct val="100000"/>
              </a:lnSpc>
            </a:pPr>
            <a:r>
              <a:rPr lang="en-US" altLang="ja-JP" sz="4000" b="1" dirty="0"/>
              <a:t>Data collection</a:t>
            </a:r>
            <a:r>
              <a:rPr lang="en-US" altLang="ja-JP" sz="4000" dirty="0"/>
              <a:t>: raw data needs to be collected, cleaned up, documented, and stored in a systematic structure. </a:t>
            </a:r>
          </a:p>
          <a:p>
            <a:pPr>
              <a:lnSpc>
                <a:spcPct val="100000"/>
              </a:lnSpc>
            </a:pPr>
            <a:r>
              <a:rPr lang="en-US" altLang="ja-JP" sz="4000" b="1" dirty="0"/>
              <a:t>Annotation</a:t>
            </a:r>
            <a:r>
              <a:rPr lang="en-US" altLang="ja-JP" sz="4000" dirty="0"/>
              <a:t> : Various layers of annotation might be applied, some requiring specialized knowledge of the morphology or syntax of the language.</a:t>
            </a:r>
          </a:p>
          <a:p>
            <a:pPr>
              <a:lnSpc>
                <a:spcPct val="100000"/>
              </a:lnSpc>
            </a:pPr>
            <a:r>
              <a:rPr lang="en-US" altLang="ja-JP" sz="4000" b="1" dirty="0"/>
              <a:t>Quality control </a:t>
            </a:r>
            <a:r>
              <a:rPr lang="en-US" altLang="ja-JP" sz="4000" dirty="0"/>
              <a:t>procedures can be put in place to find inconsistencies in the annotations, and to ensure the highest possible level of inter-annotator agreement.</a:t>
            </a:r>
          </a:p>
          <a:p>
            <a:pPr lvl="1">
              <a:lnSpc>
                <a:spcPct val="100000"/>
              </a:lnSpc>
            </a:pPr>
            <a:r>
              <a:rPr lang="en-US" altLang="ja-JP" sz="3600" dirty="0"/>
              <a:t>How consistently can a group of annotators perform? </a:t>
            </a:r>
          </a:p>
          <a:p>
            <a:pPr>
              <a:lnSpc>
                <a:spcPct val="100000"/>
              </a:lnSpc>
            </a:pPr>
            <a:r>
              <a:rPr lang="en-US" altLang="ja-JP" sz="4000" b="1" dirty="0"/>
              <a:t>Publication</a:t>
            </a:r>
            <a:r>
              <a:rPr lang="en-US" altLang="ja-JP" sz="4000" dirty="0"/>
              <a:t> : The lifecycle continues after publication as the corpus is modified and enriched during the course of research. </a:t>
            </a:r>
          </a:p>
          <a:p>
            <a:pPr>
              <a:lnSpc>
                <a:spcPct val="100000"/>
              </a:lnSpc>
            </a:pPr>
            <a:endParaRPr kumimoji="1" lang="ja-JP" altLang="en-US" sz="4000" dirty="0"/>
          </a:p>
        </p:txBody>
      </p:sp>
      <p:sp>
        <p:nvSpPr>
          <p:cNvPr id="4" name="スライド番号プレースホルダー 3"/>
          <p:cNvSpPr>
            <a:spLocks noGrp="1"/>
          </p:cNvSpPr>
          <p:nvPr>
            <p:ph type="sldNum" sz="quarter" idx="12"/>
          </p:nvPr>
        </p:nvSpPr>
        <p:spPr/>
        <p:txBody>
          <a:bodyPr/>
          <a:lstStyle/>
          <a:p>
            <a:fld id="{9FA4E08D-CEE4-44A3-8BCD-F7693D5539BB}" type="slidenum">
              <a:rPr lang="en-US" altLang="ja-JP" smtClean="0"/>
              <a:pPr/>
              <a:t>42</a:t>
            </a:fld>
            <a:endParaRPr lang="en-US" altLang="ja-JP"/>
          </a:p>
        </p:txBody>
      </p:sp>
    </p:spTree>
    <p:extLst>
      <p:ext uri="{BB962C8B-B14F-4D97-AF65-F5344CB8AC3E}">
        <p14:creationId xmlns:p14="http://schemas.microsoft.com/office/powerpoint/2010/main" val="1597966688"/>
      </p:ext>
    </p:extLst>
  </p:cSld>
  <p:clrMapOvr>
    <a:masterClrMapping/>
  </p:clrMapOvr>
  <mc:AlternateContent xmlns:mc="http://schemas.openxmlformats.org/markup-compatibility/2006" xmlns:p14="http://schemas.microsoft.com/office/powerpoint/2010/main">
    <mc:Choice Requires="p14">
      <p:transition spd="slow" p14:dur="2000" advTm="151129"/>
    </mc:Choice>
    <mc:Fallback xmlns="">
      <p:transition spd="slow" advTm="15112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ltLang="ja-JP"/>
              <a:t>Annotation: main issues</a:t>
            </a:r>
          </a:p>
        </p:txBody>
      </p:sp>
      <p:sp>
        <p:nvSpPr>
          <p:cNvPr id="263171" name="Rectangle 3"/>
          <p:cNvSpPr>
            <a:spLocks noGrp="1" noChangeArrowheads="1"/>
          </p:cNvSpPr>
          <p:nvPr>
            <p:ph type="body" idx="1"/>
          </p:nvPr>
        </p:nvSpPr>
        <p:spPr/>
        <p:txBody>
          <a:bodyPr/>
          <a:lstStyle/>
          <a:p>
            <a:r>
              <a:rPr lang="en-US" altLang="ja-JP" dirty="0"/>
              <a:t>Deciding which layers of annotation to include</a:t>
            </a:r>
          </a:p>
          <a:p>
            <a:pPr lvl="1"/>
            <a:r>
              <a:rPr lang="en-US" altLang="ja-JP" dirty="0"/>
              <a:t>Grammar annotation</a:t>
            </a:r>
          </a:p>
          <a:p>
            <a:pPr lvl="1"/>
            <a:r>
              <a:rPr lang="en-US" altLang="ja-JP" dirty="0"/>
              <a:t>Semantic annotation</a:t>
            </a:r>
          </a:p>
          <a:p>
            <a:pPr lvl="1"/>
            <a:r>
              <a:rPr lang="en-US" altLang="ja-JP" dirty="0"/>
              <a:t>Lower level annotation</a:t>
            </a:r>
          </a:p>
          <a:p>
            <a:r>
              <a:rPr lang="en-US" altLang="ja-JP" dirty="0"/>
              <a:t>Markup schemes (How to write?)</a:t>
            </a:r>
          </a:p>
          <a:p>
            <a:r>
              <a:rPr lang="en-US" altLang="ja-JP" dirty="0"/>
              <a:t>How to do the annotation</a:t>
            </a:r>
          </a:p>
          <a:p>
            <a:r>
              <a:rPr lang="en-US" altLang="ja-JP" dirty="0"/>
              <a:t>Design of a tag set</a:t>
            </a:r>
          </a:p>
          <a:p>
            <a:pPr lvl="2"/>
            <a:endParaRPr lang="en-US" altLang="ja-JP" dirty="0"/>
          </a:p>
        </p:txBody>
      </p:sp>
      <p:sp>
        <p:nvSpPr>
          <p:cNvPr id="4" name="スライド番号プレースホルダー 3"/>
          <p:cNvSpPr>
            <a:spLocks noGrp="1"/>
          </p:cNvSpPr>
          <p:nvPr>
            <p:ph type="sldNum" sz="quarter" idx="12"/>
          </p:nvPr>
        </p:nvSpPr>
        <p:spPr/>
        <p:txBody>
          <a:bodyPr/>
          <a:lstStyle/>
          <a:p>
            <a:fld id="{A6FF0090-16E0-4221-BEBD-5FFF590D6DA1}" type="slidenum">
              <a:rPr lang="en-US" altLang="ja-JP" smtClean="0"/>
              <a:pPr/>
              <a:t>43</a:t>
            </a:fld>
            <a:endParaRPr lang="en-US" altLang="ja-JP"/>
          </a:p>
        </p:txBody>
      </p:sp>
    </p:spTree>
    <p:extLst>
      <p:ext uri="{BB962C8B-B14F-4D97-AF65-F5344CB8AC3E}">
        <p14:creationId xmlns:p14="http://schemas.microsoft.com/office/powerpoint/2010/main" val="1805142169"/>
      </p:ext>
    </p:extLst>
  </p:cSld>
  <p:clrMapOvr>
    <a:masterClrMapping/>
  </p:clrMapOvr>
  <mc:AlternateContent xmlns:mc="http://schemas.openxmlformats.org/markup-compatibility/2006" xmlns:p14="http://schemas.microsoft.com/office/powerpoint/2010/main">
    <mc:Choice Requires="p14">
      <p:transition spd="slow" p14:dur="2000" advTm="49912"/>
    </mc:Choice>
    <mc:Fallback xmlns="">
      <p:transition spd="slow" advTm="4991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ja-JP"/>
              <a:t>Terminology</a:t>
            </a:r>
          </a:p>
        </p:txBody>
      </p:sp>
      <p:sp>
        <p:nvSpPr>
          <p:cNvPr id="7" name="コンテンツ プレースホルダー 6"/>
          <p:cNvSpPr>
            <a:spLocks noGrp="1"/>
          </p:cNvSpPr>
          <p:nvPr>
            <p:ph idx="1"/>
          </p:nvPr>
        </p:nvSpPr>
        <p:spPr/>
        <p:txBody>
          <a:bodyPr/>
          <a:lstStyle/>
          <a:p>
            <a:r>
              <a:rPr lang="en-US" altLang="ja-JP" b="1" dirty="0">
                <a:ea typeface="MS PGothic" panose="020B0600070205080204" pitchFamily="50" charset="-128"/>
              </a:rPr>
              <a:t>Tagging</a:t>
            </a:r>
          </a:p>
          <a:p>
            <a:pPr lvl="1"/>
            <a:r>
              <a:rPr lang="en-US" altLang="ja-JP" dirty="0">
                <a:ea typeface="MS PGothic" panose="020B0600070205080204" pitchFamily="50" charset="-128"/>
              </a:rPr>
              <a:t>The process of associating labels with each token in a text</a:t>
            </a:r>
            <a:endParaRPr lang="en-US" altLang="ja-JP" b="1" dirty="0">
              <a:ea typeface="MS PGothic" panose="020B0600070205080204" pitchFamily="50" charset="-128"/>
            </a:endParaRPr>
          </a:p>
          <a:p>
            <a:r>
              <a:rPr lang="en-US" altLang="ja-JP" b="1" dirty="0">
                <a:ea typeface="MS PGothic" panose="020B0600070205080204" pitchFamily="50" charset="-128"/>
              </a:rPr>
              <a:t>Tags</a:t>
            </a:r>
          </a:p>
          <a:p>
            <a:pPr lvl="1"/>
            <a:r>
              <a:rPr lang="en-US" altLang="ja-JP" dirty="0">
                <a:ea typeface="MS PGothic" panose="020B0600070205080204" pitchFamily="50" charset="-128"/>
              </a:rPr>
              <a:t>The labels</a:t>
            </a:r>
          </a:p>
          <a:p>
            <a:pPr lvl="1"/>
            <a:r>
              <a:rPr lang="en-US" altLang="ja-JP" b="1" dirty="0">
                <a:ea typeface="MS PGothic" panose="020B0600070205080204" pitchFamily="50" charset="-128"/>
              </a:rPr>
              <a:t>Syntactic word classes</a:t>
            </a:r>
          </a:p>
          <a:p>
            <a:r>
              <a:rPr lang="en-US" altLang="ja-JP" b="1" dirty="0">
                <a:ea typeface="MS PGothic" panose="020B0600070205080204" pitchFamily="50" charset="-128"/>
              </a:rPr>
              <a:t>Tag Set</a:t>
            </a:r>
          </a:p>
          <a:p>
            <a:pPr lvl="1"/>
            <a:r>
              <a:rPr lang="en-US" altLang="ja-JP" dirty="0">
                <a:ea typeface="MS PGothic" panose="020B0600070205080204" pitchFamily="50" charset="-128"/>
              </a:rPr>
              <a:t>The collection of tags used</a:t>
            </a:r>
          </a:p>
        </p:txBody>
      </p:sp>
      <p:sp>
        <p:nvSpPr>
          <p:cNvPr id="5" name="スライド番号プレースホルダー 4"/>
          <p:cNvSpPr>
            <a:spLocks noGrp="1"/>
          </p:cNvSpPr>
          <p:nvPr>
            <p:ph type="sldNum" sz="quarter" idx="12"/>
          </p:nvPr>
        </p:nvSpPr>
        <p:spPr/>
        <p:txBody>
          <a:bodyPr/>
          <a:lstStyle/>
          <a:p>
            <a:fld id="{CC605391-903F-445D-898A-679F0D709744}" type="slidenum">
              <a:rPr lang="en-US" altLang="ja-JP" smtClean="0"/>
              <a:pPr/>
              <a:t>44</a:t>
            </a:fld>
            <a:endParaRPr lang="en-US" altLang="ja-JP"/>
          </a:p>
        </p:txBody>
      </p:sp>
    </p:spTree>
    <p:extLst>
      <p:ext uri="{BB962C8B-B14F-4D97-AF65-F5344CB8AC3E}">
        <p14:creationId xmlns:p14="http://schemas.microsoft.com/office/powerpoint/2010/main" val="547397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dirty="0"/>
              <a:t>How to do the annotation</a:t>
            </a:r>
          </a:p>
        </p:txBody>
      </p:sp>
      <p:sp>
        <p:nvSpPr>
          <p:cNvPr id="6" name="コンテンツ プレースホルダー 5"/>
          <p:cNvSpPr>
            <a:spLocks noGrp="1"/>
          </p:cNvSpPr>
          <p:nvPr>
            <p:ph idx="1"/>
          </p:nvPr>
        </p:nvSpPr>
        <p:spPr/>
        <p:txBody>
          <a:bodyPr>
            <a:normAutofit lnSpcReduction="10000"/>
          </a:bodyPr>
          <a:lstStyle/>
          <a:p>
            <a:r>
              <a:rPr lang="en-US" altLang="ja-JP" b="1" dirty="0"/>
              <a:t>By hand</a:t>
            </a:r>
          </a:p>
          <a:p>
            <a:pPr lvl="1"/>
            <a:r>
              <a:rPr lang="en-US" altLang="ja-JP" dirty="0"/>
              <a:t>Can be difficult, time consuming, domain knowledge and/or training may be required</a:t>
            </a:r>
          </a:p>
          <a:p>
            <a:pPr lvl="1"/>
            <a:r>
              <a:rPr lang="en-US" altLang="ja-JP" dirty="0"/>
              <a:t>Amazon’s Mechanical Turk (</a:t>
            </a:r>
            <a:r>
              <a:rPr lang="en-US" altLang="ja-JP" dirty="0" err="1"/>
              <a:t>MTurk</a:t>
            </a:r>
            <a:r>
              <a:rPr lang="en-US" altLang="ja-JP" dirty="0"/>
              <a:t>, http://www.mturk.com) allows to create and post a task that requires human intervention (offering  a reward for the completion of the task)</a:t>
            </a:r>
          </a:p>
          <a:p>
            <a:pPr lvl="2"/>
            <a:r>
              <a:rPr lang="en-US" altLang="ja-JP" dirty="0"/>
              <a:t>Our reward to users was between 15 and 30 cents per survey (&lt; 1 cent for text segment)</a:t>
            </a:r>
          </a:p>
          <a:p>
            <a:pPr lvl="2"/>
            <a:r>
              <a:rPr lang="en-US" altLang="ja-JP" dirty="0"/>
              <a:t>We obtained labels for 3627 text segments for under $70. </a:t>
            </a:r>
          </a:p>
          <a:p>
            <a:pPr lvl="2"/>
            <a:r>
              <a:rPr lang="en-US" altLang="ja-JP" dirty="0"/>
              <a:t>HIT completed (by all 3 “workers”) within a few minutes to a half-hour</a:t>
            </a:r>
          </a:p>
          <a:p>
            <a:pPr lvl="3"/>
            <a:r>
              <a:rPr lang="en-US" altLang="ja-JP" dirty="0"/>
              <a:t>[</a:t>
            </a:r>
            <a:r>
              <a:rPr lang="en-US" altLang="ja-JP" dirty="0" err="1"/>
              <a:t>Yakhnenko</a:t>
            </a:r>
            <a:r>
              <a:rPr lang="en-US" altLang="ja-JP" dirty="0"/>
              <a:t> and Rosario 07]</a:t>
            </a:r>
          </a:p>
          <a:p>
            <a:pPr lvl="1"/>
            <a:r>
              <a:rPr lang="en-US" altLang="ja-JP" dirty="0"/>
              <a:t>Unsupervised methods do </a:t>
            </a:r>
            <a:r>
              <a:rPr lang="en-US" altLang="ja-JP" b="1" dirty="0"/>
              <a:t>not</a:t>
            </a:r>
            <a:r>
              <a:rPr lang="en-US" altLang="ja-JP" dirty="0"/>
              <a:t> use labeled data and try to learn a task from the “properties” of the data. 	 </a:t>
            </a:r>
          </a:p>
          <a:p>
            <a:endParaRPr kumimoji="1" lang="ja-JP" altLang="en-US" dirty="0"/>
          </a:p>
        </p:txBody>
      </p:sp>
      <p:sp>
        <p:nvSpPr>
          <p:cNvPr id="4" name="スライド番号プレースホルダー 3"/>
          <p:cNvSpPr>
            <a:spLocks noGrp="1"/>
          </p:cNvSpPr>
          <p:nvPr>
            <p:ph type="sldNum" sz="quarter" idx="12"/>
          </p:nvPr>
        </p:nvSpPr>
        <p:spPr/>
        <p:txBody>
          <a:bodyPr/>
          <a:lstStyle/>
          <a:p>
            <a:fld id="{27761FCF-58DC-4662-8770-0A4C35AFA8DB}" type="slidenum">
              <a:rPr lang="en-US" altLang="ja-JP" smtClean="0"/>
              <a:pPr/>
              <a:t>45</a:t>
            </a:fld>
            <a:endParaRPr lang="en-US" altLang="ja-JP"/>
          </a:p>
        </p:txBody>
      </p:sp>
    </p:spTree>
    <p:extLst>
      <p:ext uri="{BB962C8B-B14F-4D97-AF65-F5344CB8AC3E}">
        <p14:creationId xmlns:p14="http://schemas.microsoft.com/office/powerpoint/2010/main" val="2238585261"/>
      </p:ext>
    </p:extLst>
  </p:cSld>
  <p:clrMapOvr>
    <a:masterClrMapping/>
  </p:clrMapOvr>
  <mc:AlternateContent xmlns:mc="http://schemas.openxmlformats.org/markup-compatibility/2006" xmlns:p14="http://schemas.microsoft.com/office/powerpoint/2010/main">
    <mc:Choice Requires="p14">
      <p:transition spd="slow" p14:dur="2000" advTm="84780"/>
    </mc:Choice>
    <mc:Fallback xmlns="">
      <p:transition spd="slow" advTm="8478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How to do the annotation</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lang="en-US" altLang="ja-JP" b="1" dirty="0"/>
              <a:t>Automatic</a:t>
            </a:r>
            <a:r>
              <a:rPr lang="en-US" altLang="ja-JP" dirty="0"/>
              <a:t> (i.e. using some other metadata available) </a:t>
            </a:r>
          </a:p>
          <a:p>
            <a:pPr lvl="1"/>
            <a:r>
              <a:rPr lang="en-US" altLang="ja-JP" dirty="0"/>
              <a:t>Bootstrapping</a:t>
            </a:r>
          </a:p>
          <a:p>
            <a:pPr lvl="2"/>
            <a:r>
              <a:rPr lang="en-US" altLang="ja-JP" dirty="0"/>
              <a:t>Bootstrapping is an iterative process where, given (usually) a small amount of labeled data (seed-data), the labels for the unlabeled data are estimated at each round of the process, and the (accepted) labels then incorporated as training data.</a:t>
            </a:r>
          </a:p>
          <a:p>
            <a:pPr lvl="1"/>
            <a:r>
              <a:rPr lang="en-US" altLang="ja-JP" dirty="0"/>
              <a:t>Co-training</a:t>
            </a:r>
          </a:p>
          <a:p>
            <a:pPr lvl="2"/>
            <a:r>
              <a:rPr lang="en-US" altLang="ja-JP" dirty="0"/>
              <a:t>Co-training is a semi-supervised learning technique that requires two views of the data. It assumes that each example is described using two different feature sets that provide different, complementary information about the instance. </a:t>
            </a:r>
          </a:p>
          <a:p>
            <a:pPr lvl="2"/>
            <a:r>
              <a:rPr lang="en-US" altLang="ja-JP" dirty="0"/>
              <a:t>“the description of each example can be partitioned into two distinct views” and for which both (a small amount of) labeled data and (much more) unlabeled data are available.</a:t>
            </a:r>
          </a:p>
          <a:p>
            <a:pPr lvl="2"/>
            <a:r>
              <a:rPr lang="en-US" altLang="ja-JP" dirty="0"/>
              <a:t>co-training is essentially the one-iteration, probabilistic version of bootstrapping</a:t>
            </a:r>
          </a:p>
          <a:p>
            <a:pPr lvl="1"/>
            <a:r>
              <a:rPr lang="en-US" altLang="ja-JP" dirty="0"/>
              <a:t>Non linguistic (i.e. clicks for Information Retrieval relevance)</a:t>
            </a:r>
          </a:p>
        </p:txBody>
      </p:sp>
    </p:spTree>
    <p:extLst>
      <p:ext uri="{BB962C8B-B14F-4D97-AF65-F5344CB8AC3E}">
        <p14:creationId xmlns:p14="http://schemas.microsoft.com/office/powerpoint/2010/main" val="455680398"/>
      </p:ext>
    </p:extLst>
  </p:cSld>
  <p:clrMapOvr>
    <a:masterClrMapping/>
  </p:clrMapOvr>
  <mc:AlternateContent xmlns:mc="http://schemas.openxmlformats.org/markup-compatibility/2006" xmlns:p14="http://schemas.microsoft.com/office/powerpoint/2010/main">
    <mc:Choice Requires="p14">
      <p:transition spd="slow" p14:dur="2000" advTm="117613"/>
    </mc:Choice>
    <mc:Fallback xmlns="">
      <p:transition spd="slow" advTm="11761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ltLang="ja-JP" dirty="0"/>
              <a:t>Lexical acquisition (</a:t>
            </a:r>
            <a:r>
              <a:rPr lang="ja-JP" altLang="en-US" dirty="0"/>
              <a:t>字句獲得</a:t>
            </a:r>
            <a:r>
              <a:rPr lang="en-US" altLang="ja-JP" dirty="0"/>
              <a:t>)</a:t>
            </a:r>
          </a:p>
        </p:txBody>
      </p:sp>
      <p:sp>
        <p:nvSpPr>
          <p:cNvPr id="5" name="コンテンツ プレースホルダー 4"/>
          <p:cNvSpPr>
            <a:spLocks noGrp="1"/>
          </p:cNvSpPr>
          <p:nvPr>
            <p:ph idx="1"/>
          </p:nvPr>
        </p:nvSpPr>
        <p:spPr/>
        <p:txBody>
          <a:bodyPr>
            <a:normAutofit lnSpcReduction="10000"/>
          </a:bodyPr>
          <a:lstStyle/>
          <a:p>
            <a:r>
              <a:rPr lang="en-US" altLang="ja-JP" i="1" dirty="0"/>
              <a:t>Lexical Acquisition </a:t>
            </a:r>
            <a:r>
              <a:rPr lang="en-US" altLang="ja-JP" dirty="0"/>
              <a:t>deals with how to obtain, with computational methods, information about the lexical units of a language from texts in this language.</a:t>
            </a:r>
            <a:endParaRPr lang="en-US" altLang="ja-JP" dirty="0">
              <a:ea typeface="MS PGothic" panose="020B0600070205080204" pitchFamily="50" charset="-128"/>
            </a:endParaRPr>
          </a:p>
          <a:p>
            <a:r>
              <a:rPr lang="en-US" altLang="ja-JP" dirty="0">
                <a:ea typeface="MS PGothic" panose="020B0600070205080204" pitchFamily="50" charset="-128"/>
              </a:rPr>
              <a:t>Develop algorithms and statistical techniques for filling the holes in existing dictionaries and lexical resources by looking at the </a:t>
            </a:r>
            <a:r>
              <a:rPr lang="en-US" altLang="ja-JP" b="1" dirty="0">
                <a:ea typeface="MS PGothic" panose="020B0600070205080204" pitchFamily="50" charset="-128"/>
              </a:rPr>
              <a:t>occurrences of patterns of words</a:t>
            </a:r>
            <a:r>
              <a:rPr lang="en-US" altLang="ja-JP" dirty="0">
                <a:ea typeface="MS PGothic" panose="020B0600070205080204" pitchFamily="50" charset="-128"/>
              </a:rPr>
              <a:t> in large text corpora</a:t>
            </a:r>
          </a:p>
          <a:p>
            <a:pPr lvl="1"/>
            <a:r>
              <a:rPr lang="en-US" altLang="ja-JP" dirty="0">
                <a:ea typeface="MS PGothic" panose="020B0600070205080204" pitchFamily="50" charset="-128"/>
              </a:rPr>
              <a:t>Collocations</a:t>
            </a:r>
          </a:p>
          <a:p>
            <a:pPr lvl="1"/>
            <a:r>
              <a:rPr lang="en-US" altLang="ja-JP" dirty="0">
                <a:ea typeface="MS PGothic" panose="020B0600070205080204" pitchFamily="50" charset="-128"/>
              </a:rPr>
              <a:t>Semantic similarity</a:t>
            </a:r>
          </a:p>
          <a:p>
            <a:pPr lvl="1"/>
            <a:r>
              <a:rPr lang="en-US" altLang="ja-JP" dirty="0">
                <a:ea typeface="MS PGothic" panose="020B0600070205080204" pitchFamily="50" charset="-128"/>
              </a:rPr>
              <a:t>Logical metonymy</a:t>
            </a:r>
          </a:p>
          <a:p>
            <a:pPr lvl="1"/>
            <a:r>
              <a:rPr lang="en-US" altLang="ja-JP" dirty="0" err="1">
                <a:ea typeface="MS PGothic" panose="020B0600070205080204" pitchFamily="50" charset="-128"/>
              </a:rPr>
              <a:t>Selectional</a:t>
            </a:r>
            <a:r>
              <a:rPr lang="en-US" altLang="ja-JP" dirty="0">
                <a:ea typeface="MS PGothic" panose="020B0600070205080204" pitchFamily="50" charset="-128"/>
              </a:rPr>
              <a:t> preferences</a:t>
            </a:r>
          </a:p>
        </p:txBody>
      </p:sp>
      <p:sp>
        <p:nvSpPr>
          <p:cNvPr id="4" name="スライド番号プレースホルダー 3"/>
          <p:cNvSpPr>
            <a:spLocks noGrp="1"/>
          </p:cNvSpPr>
          <p:nvPr>
            <p:ph type="sldNum" sz="quarter" idx="12"/>
          </p:nvPr>
        </p:nvSpPr>
        <p:spPr/>
        <p:txBody>
          <a:bodyPr/>
          <a:lstStyle/>
          <a:p>
            <a:fld id="{C0B44D1C-A499-4B96-BBE6-40A180B8ACEE}" type="slidenum">
              <a:rPr lang="en-US" altLang="ja-JP" smtClean="0"/>
              <a:pPr/>
              <a:t>47</a:t>
            </a:fld>
            <a:endParaRPr lang="en-US" altLang="ja-JP"/>
          </a:p>
        </p:txBody>
      </p:sp>
    </p:spTree>
    <p:extLst>
      <p:ext uri="{BB962C8B-B14F-4D97-AF65-F5344CB8AC3E}">
        <p14:creationId xmlns:p14="http://schemas.microsoft.com/office/powerpoint/2010/main" val="2413724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ja-JP"/>
              <a:t>The limits of hand-encoded lexical resources</a:t>
            </a:r>
          </a:p>
        </p:txBody>
      </p:sp>
      <p:sp>
        <p:nvSpPr>
          <p:cNvPr id="235523" name="Rectangle 3"/>
          <p:cNvSpPr>
            <a:spLocks noGrp="1" noChangeArrowheads="1"/>
          </p:cNvSpPr>
          <p:nvPr>
            <p:ph type="body" idx="1"/>
          </p:nvPr>
        </p:nvSpPr>
        <p:spPr/>
        <p:txBody>
          <a:bodyPr/>
          <a:lstStyle/>
          <a:p>
            <a:r>
              <a:rPr lang="en-US" altLang="ja-JP" dirty="0"/>
              <a:t>Manual construction of lexical resources is very costly </a:t>
            </a:r>
          </a:p>
          <a:p>
            <a:r>
              <a:rPr lang="en-US" altLang="ja-JP" dirty="0"/>
              <a:t>Because language keeps changing, these resources have to be  continuously updated</a:t>
            </a:r>
          </a:p>
          <a:p>
            <a:r>
              <a:rPr lang="en-US" altLang="ja-JP" dirty="0"/>
              <a:t>Quantitative information (e.g., frequencies, counts) has to be computed automatically anyway </a:t>
            </a:r>
          </a:p>
        </p:txBody>
      </p:sp>
      <p:sp>
        <p:nvSpPr>
          <p:cNvPr id="4" name="スライド番号プレースホルダー 3"/>
          <p:cNvSpPr>
            <a:spLocks noGrp="1"/>
          </p:cNvSpPr>
          <p:nvPr>
            <p:ph type="sldNum" sz="quarter" idx="12"/>
          </p:nvPr>
        </p:nvSpPr>
        <p:spPr/>
        <p:txBody>
          <a:bodyPr/>
          <a:lstStyle/>
          <a:p>
            <a:fld id="{8291EB0D-4EA6-4C6C-94D7-DDB8C1980764}" type="slidenum">
              <a:rPr lang="en-US" altLang="ja-JP" smtClean="0"/>
              <a:pPr/>
              <a:t>48</a:t>
            </a:fld>
            <a:endParaRPr lang="en-US" altLang="ja-JP"/>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60" y="4103930"/>
            <a:ext cx="6084725" cy="253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423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ltLang="ja-JP"/>
              <a:t>Lexical acquisition</a:t>
            </a:r>
          </a:p>
        </p:txBody>
      </p:sp>
      <p:sp>
        <p:nvSpPr>
          <p:cNvPr id="5" name="コンテンツ プレースホルダー 4"/>
          <p:cNvSpPr>
            <a:spLocks noGrp="1"/>
          </p:cNvSpPr>
          <p:nvPr>
            <p:ph idx="1"/>
          </p:nvPr>
        </p:nvSpPr>
        <p:spPr/>
        <p:txBody>
          <a:bodyPr/>
          <a:lstStyle/>
          <a:p>
            <a:r>
              <a:rPr lang="en-US" altLang="ja-JP" dirty="0">
                <a:ea typeface="MS PGothic" panose="020B0600070205080204" pitchFamily="50" charset="-128"/>
              </a:rPr>
              <a:t>Lexical acquisition problems</a:t>
            </a:r>
          </a:p>
          <a:p>
            <a:pPr lvl="1"/>
            <a:r>
              <a:rPr lang="en-US" altLang="ja-JP" b="1" dirty="0">
                <a:ea typeface="MS PGothic" panose="020B0600070205080204" pitchFamily="50" charset="-128"/>
              </a:rPr>
              <a:t>Collocations</a:t>
            </a:r>
          </a:p>
          <a:p>
            <a:pPr lvl="1"/>
            <a:r>
              <a:rPr lang="en-US" altLang="ja-JP" dirty="0">
                <a:ea typeface="MS PGothic" panose="020B0600070205080204" pitchFamily="50" charset="-128"/>
              </a:rPr>
              <a:t>Semantic similarity</a:t>
            </a:r>
          </a:p>
          <a:p>
            <a:pPr lvl="1"/>
            <a:r>
              <a:rPr lang="en-US" altLang="ja-JP" dirty="0">
                <a:ea typeface="MS PGothic" panose="020B0600070205080204" pitchFamily="50" charset="-128"/>
              </a:rPr>
              <a:t>Logical metonymy</a:t>
            </a:r>
          </a:p>
          <a:p>
            <a:pPr lvl="1"/>
            <a:r>
              <a:rPr lang="en-US" altLang="ja-JP" dirty="0" err="1">
                <a:ea typeface="MS PGothic" panose="020B0600070205080204" pitchFamily="50" charset="-128"/>
              </a:rPr>
              <a:t>Selectional</a:t>
            </a:r>
            <a:r>
              <a:rPr lang="en-US" altLang="ja-JP" dirty="0">
                <a:ea typeface="MS PGothic" panose="020B0600070205080204" pitchFamily="50" charset="-128"/>
              </a:rPr>
              <a:t> preferences</a:t>
            </a:r>
          </a:p>
          <a:p>
            <a:endParaRPr kumimoji="1" lang="ja-JP" altLang="en-US" dirty="0"/>
          </a:p>
        </p:txBody>
      </p:sp>
      <p:sp>
        <p:nvSpPr>
          <p:cNvPr id="4" name="スライド番号プレースホルダー 3"/>
          <p:cNvSpPr>
            <a:spLocks noGrp="1"/>
          </p:cNvSpPr>
          <p:nvPr>
            <p:ph type="sldNum" sz="quarter" idx="12"/>
          </p:nvPr>
        </p:nvSpPr>
        <p:spPr/>
        <p:txBody>
          <a:bodyPr/>
          <a:lstStyle/>
          <a:p>
            <a:fld id="{DAD11E76-B371-49F4-A5C4-0B21EFF2C9D3}" type="slidenum">
              <a:rPr lang="en-US" altLang="ja-JP" smtClean="0"/>
              <a:pPr/>
              <a:t>49</a:t>
            </a:fld>
            <a:endParaRPr lang="en-US" altLang="ja-JP"/>
          </a:p>
        </p:txBody>
      </p:sp>
    </p:spTree>
    <p:extLst>
      <p:ext uri="{BB962C8B-B14F-4D97-AF65-F5344CB8AC3E}">
        <p14:creationId xmlns:p14="http://schemas.microsoft.com/office/powerpoint/2010/main" val="41847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a:xfrm>
            <a:off x="2609436" y="1888770"/>
            <a:ext cx="5168608" cy="4421719"/>
          </a:xfrm>
          <a:prstGeom prst="roundRect">
            <a:avLst/>
          </a:prstGeom>
          <a:solidFill>
            <a:schemeClr val="accent6">
              <a:lumMod val="20000"/>
              <a:lumOff val="80000"/>
            </a:schemeClr>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lstStyle/>
          <a:p>
            <a:r>
              <a:rPr kumimoji="1" lang="en-US" altLang="ja-JP"/>
              <a:t>What is Natural Language Processing</a:t>
            </a:r>
            <a:endParaRPr kumimoji="1" lang="ja-JP" altLang="en-US"/>
          </a:p>
        </p:txBody>
      </p:sp>
      <p:pic>
        <p:nvPicPr>
          <p:cNvPr id="9" name="コンテンツ プレースホルダー 8"/>
          <p:cNvPicPr>
            <a:picLocks noGrp="1" noChangeAspect="1"/>
          </p:cNvPicPr>
          <p:nvPr>
            <p:ph idx="1"/>
          </p:nvPr>
        </p:nvPicPr>
        <p:blipFill>
          <a:blip r:embed="rId2"/>
          <a:stretch>
            <a:fillRect/>
          </a:stretch>
        </p:blipFill>
        <p:spPr>
          <a:xfrm>
            <a:off x="907072" y="2086852"/>
            <a:ext cx="1723062" cy="4067174"/>
          </a:xfrm>
          <a:prstGeom prst="rect">
            <a:avLst/>
          </a:prstGeom>
        </p:spPr>
      </p:pic>
      <p:pic>
        <p:nvPicPr>
          <p:cNvPr id="4100" name="Picture 4" descr="ãWhat is Natural Language Processingãã®ç»åæ¤ç´¢çµæ"/>
          <p:cNvPicPr>
            <a:picLocks noChangeAspect="1" noChangeArrowheads="1"/>
          </p:cNvPicPr>
          <p:nvPr/>
        </p:nvPicPr>
        <p:blipFill rotWithShape="1">
          <a:blip r:embed="rId3">
            <a:extLst>
              <a:ext uri="{28A0092B-C50C-407E-A947-70E740481C1C}">
                <a14:useLocalDpi xmlns:a14="http://schemas.microsoft.com/office/drawing/2010/main" val="0"/>
              </a:ext>
            </a:extLst>
          </a:blip>
          <a:srcRect r="35340"/>
          <a:stretch/>
        </p:blipFill>
        <p:spPr bwMode="auto">
          <a:xfrm>
            <a:off x="7928603" y="2124767"/>
            <a:ext cx="3539666" cy="253754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736910" y="1519438"/>
            <a:ext cx="2063385" cy="369332"/>
          </a:xfrm>
          <a:prstGeom prst="rect">
            <a:avLst/>
          </a:prstGeom>
          <a:noFill/>
        </p:spPr>
        <p:txBody>
          <a:bodyPr wrap="none" rtlCol="0">
            <a:spAutoFit/>
          </a:bodyPr>
          <a:lstStyle/>
          <a:p>
            <a:r>
              <a:rPr kumimoji="1" lang="en-US" altLang="ja-JP"/>
              <a:t>Human Language</a:t>
            </a:r>
            <a:endParaRPr kumimoji="1" lang="ja-JP" altLang="en-US"/>
          </a:p>
        </p:txBody>
      </p:sp>
      <p:sp>
        <p:nvSpPr>
          <p:cNvPr id="11" name="右矢印 10"/>
          <p:cNvSpPr/>
          <p:nvPr/>
        </p:nvSpPr>
        <p:spPr>
          <a:xfrm>
            <a:off x="2980264" y="3589867"/>
            <a:ext cx="643467" cy="936977"/>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618957" y="2936828"/>
            <a:ext cx="1366080" cy="369332"/>
          </a:xfrm>
          <a:prstGeom prst="rect">
            <a:avLst/>
          </a:prstGeom>
          <a:noFill/>
        </p:spPr>
        <p:txBody>
          <a:bodyPr wrap="none" rtlCol="0">
            <a:spAutoFit/>
          </a:bodyPr>
          <a:lstStyle/>
          <a:p>
            <a:r>
              <a:rPr kumimoji="1" lang="en-US" altLang="ja-JP"/>
              <a:t>Acquisition</a:t>
            </a:r>
            <a:endParaRPr kumimoji="1" lang="ja-JP" altLang="en-US"/>
          </a:p>
        </p:txBody>
      </p:sp>
      <p:sp>
        <p:nvSpPr>
          <p:cNvPr id="19" name="テキスト ボックス 18"/>
          <p:cNvSpPr txBox="1"/>
          <p:nvPr/>
        </p:nvSpPr>
        <p:spPr>
          <a:xfrm>
            <a:off x="4418067" y="2086852"/>
            <a:ext cx="1353256" cy="369332"/>
          </a:xfrm>
          <a:prstGeom prst="rect">
            <a:avLst/>
          </a:prstGeom>
          <a:noFill/>
        </p:spPr>
        <p:txBody>
          <a:bodyPr wrap="none" rtlCol="0">
            <a:spAutoFit/>
          </a:bodyPr>
          <a:lstStyle/>
          <a:p>
            <a:r>
              <a:rPr kumimoji="1" lang="en-US" altLang="ja-JP"/>
              <a:t>Processing</a:t>
            </a:r>
            <a:endParaRPr kumimoji="1" lang="ja-JP" altLang="en-US"/>
          </a:p>
        </p:txBody>
      </p:sp>
      <p:pic>
        <p:nvPicPr>
          <p:cNvPr id="4112" name="Picture 16" descr="ãæ­¯è» ã¤ã©ã¹ã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558" y="2566075"/>
            <a:ext cx="2200275" cy="220980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775685" y="4885767"/>
            <a:ext cx="2339102" cy="923330"/>
          </a:xfrm>
          <a:prstGeom prst="rect">
            <a:avLst/>
          </a:prstGeom>
          <a:noFill/>
        </p:spPr>
        <p:txBody>
          <a:bodyPr wrap="none" rtlCol="0">
            <a:spAutoFit/>
          </a:bodyPr>
          <a:lstStyle/>
          <a:p>
            <a:r>
              <a:rPr lang="en-US" altLang="ja-JP"/>
              <a:t>a, ɪ, h, æ, v, ə, p, ɛ, n</a:t>
            </a:r>
          </a:p>
          <a:p>
            <a:r>
              <a:rPr kumimoji="1" lang="en-US" altLang="ja-JP"/>
              <a:t>I ha </a:t>
            </a:r>
            <a:r>
              <a:rPr kumimoji="1" lang="en-US" altLang="ja-JP" err="1"/>
              <a:t>ve</a:t>
            </a:r>
            <a:r>
              <a:rPr kumimoji="1" lang="en-US" altLang="ja-JP"/>
              <a:t> a </a:t>
            </a:r>
            <a:r>
              <a:rPr kumimoji="1" lang="en-US" altLang="ja-JP" err="1"/>
              <a:t>pe</a:t>
            </a:r>
            <a:r>
              <a:rPr kumimoji="1" lang="en-US" altLang="ja-JP"/>
              <a:t> n</a:t>
            </a:r>
          </a:p>
          <a:p>
            <a:r>
              <a:rPr lang="en-US" altLang="ja-JP"/>
              <a:t>I have a pen</a:t>
            </a:r>
            <a:endParaRPr kumimoji="1" lang="ja-JP" altLang="en-US"/>
          </a:p>
        </p:txBody>
      </p:sp>
      <p:pic>
        <p:nvPicPr>
          <p:cNvPr id="4114" name="Picture 18" descr="ãI have a penãã®ç»åæ¤ç´¢çµ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8492" y="4787812"/>
            <a:ext cx="1259284" cy="1021285"/>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6691664" y="3578497"/>
            <a:ext cx="643467" cy="936977"/>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Picture 4" descr="ãWhat is Natural Language Processingãã®ç»åæ¤ç´¢çµæ"/>
          <p:cNvPicPr>
            <a:picLocks noChangeAspect="1" noChangeArrowheads="1"/>
          </p:cNvPicPr>
          <p:nvPr/>
        </p:nvPicPr>
        <p:blipFill rotWithShape="1">
          <a:blip r:embed="rId3">
            <a:extLst>
              <a:ext uri="{28A0092B-C50C-407E-A947-70E740481C1C}">
                <a14:useLocalDpi xmlns:a14="http://schemas.microsoft.com/office/drawing/2010/main" val="0"/>
              </a:ext>
            </a:extLst>
          </a:blip>
          <a:srcRect l="65636" t="2221"/>
          <a:stretch/>
        </p:blipFill>
        <p:spPr bwMode="auto">
          <a:xfrm>
            <a:off x="9550609" y="3352803"/>
            <a:ext cx="2031788" cy="26798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p:cNvSpPr txBox="1"/>
          <p:nvPr/>
        </p:nvSpPr>
        <p:spPr>
          <a:xfrm>
            <a:off x="6349593" y="2936828"/>
            <a:ext cx="1327608" cy="369332"/>
          </a:xfrm>
          <a:prstGeom prst="rect">
            <a:avLst/>
          </a:prstGeom>
          <a:noFill/>
        </p:spPr>
        <p:txBody>
          <a:bodyPr wrap="none" rtlCol="0">
            <a:spAutoFit/>
          </a:bodyPr>
          <a:lstStyle/>
          <a:p>
            <a:r>
              <a:rPr lang="en-US" altLang="ja-JP"/>
              <a:t>Data Store</a:t>
            </a:r>
            <a:endParaRPr kumimoji="1" lang="ja-JP" altLang="en-US"/>
          </a:p>
        </p:txBody>
      </p:sp>
      <p:pic>
        <p:nvPicPr>
          <p:cNvPr id="15" name="図 14"/>
          <p:cNvPicPr>
            <a:picLocks noChangeAspect="1"/>
          </p:cNvPicPr>
          <p:nvPr/>
        </p:nvPicPr>
        <p:blipFill>
          <a:blip r:embed="rId6"/>
          <a:stretch>
            <a:fillRect/>
          </a:stretch>
        </p:blipFill>
        <p:spPr>
          <a:xfrm>
            <a:off x="8356093" y="4602184"/>
            <a:ext cx="1560594" cy="1560594"/>
          </a:xfrm>
          <a:prstGeom prst="rect">
            <a:avLst/>
          </a:prstGeom>
        </p:spPr>
      </p:pic>
      <p:sp>
        <p:nvSpPr>
          <p:cNvPr id="29" name="テキスト ボックス 28"/>
          <p:cNvSpPr txBox="1"/>
          <p:nvPr/>
        </p:nvSpPr>
        <p:spPr>
          <a:xfrm>
            <a:off x="8950475" y="1519438"/>
            <a:ext cx="1495922" cy="369332"/>
          </a:xfrm>
          <a:prstGeom prst="rect">
            <a:avLst/>
          </a:prstGeom>
          <a:noFill/>
        </p:spPr>
        <p:txBody>
          <a:bodyPr wrap="none" rtlCol="0">
            <a:spAutoFit/>
          </a:bodyPr>
          <a:lstStyle/>
          <a:p>
            <a:r>
              <a:rPr lang="en-US" altLang="ja-JP"/>
              <a:t>Applications</a:t>
            </a:r>
            <a:endParaRPr kumimoji="1" lang="ja-JP" altLang="en-US"/>
          </a:p>
        </p:txBody>
      </p:sp>
    </p:spTree>
    <p:extLst>
      <p:ext uri="{BB962C8B-B14F-4D97-AF65-F5344CB8AC3E}">
        <p14:creationId xmlns:p14="http://schemas.microsoft.com/office/powerpoint/2010/main" val="3360027500"/>
      </p:ext>
    </p:extLst>
  </p:cSld>
  <p:clrMapOvr>
    <a:masterClrMapping/>
  </p:clrMapOvr>
  <mc:AlternateContent xmlns:mc="http://schemas.openxmlformats.org/markup-compatibility/2006" xmlns:p14="http://schemas.microsoft.com/office/powerpoint/2010/main">
    <mc:Choice Requires="p14">
      <p:transition spd="slow" p14:dur="2000" advTm="66503"/>
    </mc:Choice>
    <mc:Fallback xmlns="">
      <p:transition spd="slow" advTm="6650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ja-JP"/>
              <a:t>Collocations</a:t>
            </a:r>
          </a:p>
        </p:txBody>
      </p:sp>
      <p:sp>
        <p:nvSpPr>
          <p:cNvPr id="5" name="コンテンツ プレースホルダー 4"/>
          <p:cNvSpPr>
            <a:spLocks noGrp="1"/>
          </p:cNvSpPr>
          <p:nvPr>
            <p:ph idx="1"/>
          </p:nvPr>
        </p:nvSpPr>
        <p:spPr/>
        <p:txBody>
          <a:bodyPr/>
          <a:lstStyle/>
          <a:p>
            <a:pPr>
              <a:lnSpc>
                <a:spcPct val="80000"/>
              </a:lnSpc>
            </a:pPr>
            <a:r>
              <a:rPr lang="en-US" altLang="ja-JP" sz="2400" dirty="0">
                <a:ea typeface="MS PGothic" panose="020B0600070205080204" pitchFamily="50" charset="-128"/>
              </a:rPr>
              <a:t>A collocation is an expression consisting of two or more words that correspond to some conventional way of saying things</a:t>
            </a:r>
          </a:p>
          <a:p>
            <a:pPr lvl="1">
              <a:lnSpc>
                <a:spcPct val="80000"/>
              </a:lnSpc>
            </a:pPr>
            <a:r>
              <a:rPr lang="en-US" altLang="ja-JP" sz="2000" dirty="0">
                <a:ea typeface="MS PGothic" panose="020B0600070205080204" pitchFamily="50" charset="-128"/>
              </a:rPr>
              <a:t>Noun phrases: </a:t>
            </a:r>
            <a:r>
              <a:rPr lang="en-US" altLang="ja-JP" sz="2000" i="1" dirty="0">
                <a:ea typeface="MS PGothic" panose="020B0600070205080204" pitchFamily="50" charset="-128"/>
              </a:rPr>
              <a:t>weapons of mass destruction</a:t>
            </a:r>
            <a:r>
              <a:rPr lang="en-US" altLang="ja-JP" sz="2000" dirty="0">
                <a:ea typeface="MS PGothic" panose="020B0600070205080204" pitchFamily="50" charset="-128"/>
              </a:rPr>
              <a:t>, </a:t>
            </a:r>
            <a:r>
              <a:rPr lang="en-US" altLang="ja-JP" sz="2000" i="1" dirty="0">
                <a:ea typeface="MS PGothic" panose="020B0600070205080204" pitchFamily="50" charset="-128"/>
              </a:rPr>
              <a:t>stiff breeze</a:t>
            </a:r>
            <a:r>
              <a:rPr lang="en-US" altLang="ja-JP" sz="2000" dirty="0">
                <a:ea typeface="MS PGothic" panose="020B0600070205080204" pitchFamily="50" charset="-128"/>
              </a:rPr>
              <a:t> (but why not *</a:t>
            </a:r>
            <a:r>
              <a:rPr lang="en-US" altLang="ja-JP" sz="2000" i="1" dirty="0">
                <a:ea typeface="MS PGothic" panose="020B0600070205080204" pitchFamily="50" charset="-128"/>
              </a:rPr>
              <a:t>stiff wind</a:t>
            </a:r>
            <a:r>
              <a:rPr lang="en-US" altLang="ja-JP" sz="2000" dirty="0">
                <a:ea typeface="MS PGothic" panose="020B0600070205080204" pitchFamily="50" charset="-128"/>
              </a:rPr>
              <a:t>?)</a:t>
            </a:r>
          </a:p>
          <a:p>
            <a:pPr lvl="1">
              <a:lnSpc>
                <a:spcPct val="80000"/>
              </a:lnSpc>
            </a:pPr>
            <a:r>
              <a:rPr lang="en-US" altLang="ja-JP" sz="2000" dirty="0">
                <a:ea typeface="MS PGothic" panose="020B0600070205080204" pitchFamily="50" charset="-128"/>
              </a:rPr>
              <a:t>Verbal phrases: </a:t>
            </a:r>
            <a:r>
              <a:rPr lang="en-US" altLang="ja-JP" sz="2000" i="1" dirty="0">
                <a:ea typeface="MS PGothic" panose="020B0600070205080204" pitchFamily="50" charset="-128"/>
              </a:rPr>
              <a:t>to make up</a:t>
            </a:r>
          </a:p>
          <a:p>
            <a:pPr lvl="1">
              <a:lnSpc>
                <a:spcPct val="80000"/>
              </a:lnSpc>
            </a:pPr>
            <a:r>
              <a:rPr lang="en-US" altLang="ja-JP" sz="2000" dirty="0">
                <a:ea typeface="MS PGothic" panose="020B0600070205080204" pitchFamily="50" charset="-128"/>
              </a:rPr>
              <a:t>Not necessarily contiguous: </a:t>
            </a:r>
            <a:r>
              <a:rPr lang="en-US" altLang="ja-JP" sz="2000" i="1" dirty="0">
                <a:ea typeface="MS PGothic" panose="020B0600070205080204" pitchFamily="50" charset="-128"/>
              </a:rPr>
              <a:t>knock…. door</a:t>
            </a:r>
          </a:p>
          <a:p>
            <a:pPr>
              <a:lnSpc>
                <a:spcPct val="80000"/>
              </a:lnSpc>
            </a:pPr>
            <a:r>
              <a:rPr lang="en-US" altLang="ja-JP" sz="2400" i="1" dirty="0">
                <a:ea typeface="MS PGothic" panose="020B0600070205080204" pitchFamily="50" charset="-128"/>
              </a:rPr>
              <a:t>Limited</a:t>
            </a:r>
            <a:r>
              <a:rPr lang="en-US" altLang="ja-JP" sz="2400" dirty="0">
                <a:ea typeface="MS PGothic" panose="020B0600070205080204" pitchFamily="50" charset="-128"/>
              </a:rPr>
              <a:t> compositionality</a:t>
            </a:r>
          </a:p>
          <a:p>
            <a:pPr lvl="1">
              <a:lnSpc>
                <a:spcPct val="80000"/>
              </a:lnSpc>
            </a:pPr>
            <a:r>
              <a:rPr lang="en-US" altLang="ja-JP" sz="2000" dirty="0">
                <a:ea typeface="MS PGothic" panose="020B0600070205080204" pitchFamily="50" charset="-128"/>
              </a:rPr>
              <a:t>Compositional if meaning of expression can be predicted by the meaning of the parts</a:t>
            </a:r>
          </a:p>
          <a:p>
            <a:pPr lvl="1">
              <a:lnSpc>
                <a:spcPct val="80000"/>
              </a:lnSpc>
            </a:pPr>
            <a:r>
              <a:rPr lang="en-US" altLang="ja-JP" sz="2000" dirty="0">
                <a:ea typeface="MS PGothic" panose="020B0600070205080204" pitchFamily="50" charset="-128"/>
              </a:rPr>
              <a:t>Idioms are most extreme examples of non-compositionality </a:t>
            </a:r>
          </a:p>
          <a:p>
            <a:pPr lvl="2">
              <a:lnSpc>
                <a:spcPct val="80000"/>
              </a:lnSpc>
            </a:pPr>
            <a:r>
              <a:rPr lang="en-US" altLang="ja-JP" sz="1800" i="1" dirty="0">
                <a:ea typeface="MS PGothic" panose="020B0600070205080204" pitchFamily="50" charset="-128"/>
              </a:rPr>
              <a:t>Kick the bucket</a:t>
            </a:r>
          </a:p>
          <a:p>
            <a:pPr lvl="1">
              <a:lnSpc>
                <a:spcPct val="80000"/>
              </a:lnSpc>
            </a:pPr>
            <a:r>
              <a:rPr lang="en-US" altLang="ja-JP" sz="2000" dirty="0">
                <a:ea typeface="MS PGothic" panose="020B0600070205080204" pitchFamily="50" charset="-128"/>
              </a:rPr>
              <a:t>In collocations there is an element of meaning added to the combination (i.e. the exact meaning cannot be derived directly form its components)</a:t>
            </a:r>
          </a:p>
          <a:p>
            <a:pPr lvl="2">
              <a:lnSpc>
                <a:spcPct val="80000"/>
              </a:lnSpc>
            </a:pPr>
            <a:r>
              <a:rPr lang="en-US" altLang="ja-JP" sz="1800" i="1" dirty="0">
                <a:ea typeface="MS PGothic" panose="020B0600070205080204" pitchFamily="50" charset="-128"/>
              </a:rPr>
              <a:t>White hair, white wine, white woman</a:t>
            </a:r>
          </a:p>
          <a:p>
            <a:pPr lvl="1">
              <a:lnSpc>
                <a:spcPct val="80000"/>
              </a:lnSpc>
            </a:pPr>
            <a:endParaRPr lang="en-US" altLang="ja-JP" sz="2000" dirty="0">
              <a:ea typeface="MS PGothic" panose="020B0600070205080204" pitchFamily="50" charset="-128"/>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C6A6785-73EA-453B-81B5-47687EA4BBF6}" type="slidenum">
              <a:rPr lang="en-US" altLang="ja-JP" smtClean="0"/>
              <a:pPr/>
              <a:t>50</a:t>
            </a:fld>
            <a:endParaRPr lang="en-US" altLang="ja-JP"/>
          </a:p>
        </p:txBody>
      </p:sp>
    </p:spTree>
    <p:extLst>
      <p:ext uri="{BB962C8B-B14F-4D97-AF65-F5344CB8AC3E}">
        <p14:creationId xmlns:p14="http://schemas.microsoft.com/office/powerpoint/2010/main" val="3156420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ja-JP"/>
              <a:t>Collocations</a:t>
            </a:r>
          </a:p>
        </p:txBody>
      </p:sp>
      <p:sp>
        <p:nvSpPr>
          <p:cNvPr id="5" name="コンテンツ プレースホルダー 4"/>
          <p:cNvSpPr>
            <a:spLocks noGrp="1"/>
          </p:cNvSpPr>
          <p:nvPr>
            <p:ph idx="1"/>
          </p:nvPr>
        </p:nvSpPr>
        <p:spPr/>
        <p:txBody>
          <a:bodyPr>
            <a:normAutofit lnSpcReduction="10000"/>
          </a:bodyPr>
          <a:lstStyle/>
          <a:p>
            <a:pPr>
              <a:lnSpc>
                <a:spcPct val="80000"/>
              </a:lnSpc>
            </a:pPr>
            <a:r>
              <a:rPr lang="en-US" altLang="ja-JP" dirty="0">
                <a:ea typeface="MS PGothic" panose="020B0600070205080204" pitchFamily="50" charset="-128"/>
              </a:rPr>
              <a:t>Non Substitutability</a:t>
            </a:r>
          </a:p>
          <a:p>
            <a:pPr lvl="1">
              <a:lnSpc>
                <a:spcPct val="80000"/>
              </a:lnSpc>
            </a:pPr>
            <a:r>
              <a:rPr lang="en-US" altLang="ja-JP" dirty="0">
                <a:ea typeface="MS PGothic" panose="020B0600070205080204" pitchFamily="50" charset="-128"/>
              </a:rPr>
              <a:t>Cannot substitute words in a collocation</a:t>
            </a:r>
          </a:p>
          <a:p>
            <a:pPr lvl="2">
              <a:lnSpc>
                <a:spcPct val="80000"/>
              </a:lnSpc>
            </a:pPr>
            <a:r>
              <a:rPr lang="en-US" altLang="ja-JP" dirty="0">
                <a:ea typeface="MS PGothic" panose="020B0600070205080204" pitchFamily="50" charset="-128"/>
              </a:rPr>
              <a:t>*</a:t>
            </a:r>
            <a:r>
              <a:rPr lang="en-US" altLang="ja-JP" i="1" dirty="0">
                <a:ea typeface="MS PGothic" panose="020B0600070205080204" pitchFamily="50" charset="-128"/>
              </a:rPr>
              <a:t>yellow wine</a:t>
            </a:r>
          </a:p>
          <a:p>
            <a:pPr>
              <a:lnSpc>
                <a:spcPct val="80000"/>
              </a:lnSpc>
            </a:pPr>
            <a:r>
              <a:rPr lang="en-US" altLang="ja-JP" dirty="0">
                <a:ea typeface="MS PGothic" panose="020B0600070205080204" pitchFamily="50" charset="-128"/>
              </a:rPr>
              <a:t>Non modifiability</a:t>
            </a:r>
          </a:p>
          <a:p>
            <a:pPr lvl="1">
              <a:lnSpc>
                <a:spcPct val="80000"/>
              </a:lnSpc>
            </a:pPr>
            <a:r>
              <a:rPr lang="en-US" altLang="ja-JP" i="1" dirty="0">
                <a:ea typeface="MS PGothic" panose="020B0600070205080204" pitchFamily="50" charset="-128"/>
              </a:rPr>
              <a:t>To get a frog in one’s throat</a:t>
            </a:r>
          </a:p>
          <a:p>
            <a:pPr lvl="2">
              <a:lnSpc>
                <a:spcPct val="80000"/>
              </a:lnSpc>
            </a:pPr>
            <a:r>
              <a:rPr lang="en-US" altLang="ja-JP" dirty="0">
                <a:ea typeface="MS PGothic" panose="020B0600070205080204" pitchFamily="50" charset="-128"/>
              </a:rPr>
              <a:t>*</a:t>
            </a:r>
            <a:r>
              <a:rPr lang="en-US" altLang="ja-JP" i="1" dirty="0">
                <a:ea typeface="MS PGothic" panose="020B0600070205080204" pitchFamily="50" charset="-128"/>
              </a:rPr>
              <a:t>To get an ugly frog in one’s throat</a:t>
            </a:r>
          </a:p>
          <a:p>
            <a:pPr>
              <a:lnSpc>
                <a:spcPct val="80000"/>
              </a:lnSpc>
            </a:pPr>
            <a:r>
              <a:rPr lang="en-US" altLang="ja-JP" dirty="0">
                <a:ea typeface="MS PGothic" panose="020B0600070205080204" pitchFamily="50" charset="-128"/>
              </a:rPr>
              <a:t>Useful for</a:t>
            </a:r>
          </a:p>
          <a:p>
            <a:pPr lvl="1">
              <a:lnSpc>
                <a:spcPct val="80000"/>
              </a:lnSpc>
            </a:pPr>
            <a:r>
              <a:rPr lang="en-US" altLang="ja-JP" dirty="0">
                <a:ea typeface="MS PGothic" panose="020B0600070205080204" pitchFamily="50" charset="-128"/>
              </a:rPr>
              <a:t>Language generation</a:t>
            </a:r>
          </a:p>
          <a:p>
            <a:pPr lvl="2">
              <a:lnSpc>
                <a:spcPct val="80000"/>
              </a:lnSpc>
            </a:pPr>
            <a:r>
              <a:rPr lang="en-US" altLang="ja-JP" dirty="0">
                <a:ea typeface="MS PGothic" panose="020B0600070205080204" pitchFamily="50" charset="-128"/>
              </a:rPr>
              <a:t>*</a:t>
            </a:r>
            <a:r>
              <a:rPr lang="en-US" altLang="ja-JP" i="1" dirty="0">
                <a:ea typeface="MS PGothic" panose="020B0600070205080204" pitchFamily="50" charset="-128"/>
              </a:rPr>
              <a:t>Powerful tea</a:t>
            </a:r>
            <a:r>
              <a:rPr lang="en-US" altLang="ja-JP" dirty="0">
                <a:ea typeface="MS PGothic" panose="020B0600070205080204" pitchFamily="50" charset="-128"/>
              </a:rPr>
              <a:t>, *</a:t>
            </a:r>
            <a:r>
              <a:rPr lang="en-US" altLang="ja-JP" i="1" dirty="0">
                <a:ea typeface="MS PGothic" panose="020B0600070205080204" pitchFamily="50" charset="-128"/>
              </a:rPr>
              <a:t>take a decision</a:t>
            </a:r>
          </a:p>
          <a:p>
            <a:pPr lvl="1">
              <a:lnSpc>
                <a:spcPct val="80000"/>
              </a:lnSpc>
            </a:pPr>
            <a:r>
              <a:rPr lang="en-US" altLang="ja-JP" dirty="0">
                <a:ea typeface="MS PGothic" panose="020B0600070205080204" pitchFamily="50" charset="-128"/>
              </a:rPr>
              <a:t>Machine translation</a:t>
            </a:r>
          </a:p>
          <a:p>
            <a:pPr lvl="2">
              <a:lnSpc>
                <a:spcPct val="80000"/>
              </a:lnSpc>
            </a:pPr>
            <a:r>
              <a:rPr lang="en-US" altLang="ja-JP" dirty="0">
                <a:ea typeface="MS PGothic" panose="020B0600070205080204" pitchFamily="50" charset="-128"/>
              </a:rPr>
              <a:t>Easy way to test if a combination is a collocation is to translate it into another language</a:t>
            </a:r>
          </a:p>
          <a:p>
            <a:pPr lvl="3">
              <a:lnSpc>
                <a:spcPct val="80000"/>
              </a:lnSpc>
            </a:pPr>
            <a:r>
              <a:rPr lang="en-US" altLang="ja-JP" i="1" dirty="0">
                <a:ea typeface="MS PGothic" panose="020B0600070205080204" pitchFamily="50" charset="-128"/>
              </a:rPr>
              <a:t>Make a decision </a:t>
            </a:r>
            <a:r>
              <a:rPr lang="en-US" altLang="ja-JP" i="1" dirty="0">
                <a:ea typeface="MS PGothic" panose="020B0600070205080204" pitchFamily="50" charset="-128"/>
                <a:sym typeface="Wingdings" panose="05000000000000000000" pitchFamily="2" charset="2"/>
              </a:rPr>
              <a:t> *faire </a:t>
            </a:r>
            <a:r>
              <a:rPr lang="en-US" altLang="ja-JP" i="1" dirty="0" err="1">
                <a:ea typeface="MS PGothic" panose="020B0600070205080204" pitchFamily="50" charset="-128"/>
                <a:sym typeface="Wingdings" panose="05000000000000000000" pitchFamily="2" charset="2"/>
              </a:rPr>
              <a:t>une</a:t>
            </a:r>
            <a:r>
              <a:rPr lang="en-US" altLang="ja-JP" i="1" dirty="0">
                <a:ea typeface="MS PGothic" panose="020B0600070205080204" pitchFamily="50" charset="-128"/>
                <a:sym typeface="Wingdings" panose="05000000000000000000" pitchFamily="2" charset="2"/>
              </a:rPr>
              <a:t> decision (</a:t>
            </a:r>
            <a:r>
              <a:rPr lang="en-US" altLang="ja-JP" i="1" dirty="0" err="1">
                <a:ea typeface="MS PGothic" panose="020B0600070205080204" pitchFamily="50" charset="-128"/>
                <a:sym typeface="Wingdings" panose="05000000000000000000" pitchFamily="2" charset="2"/>
              </a:rPr>
              <a:t>prendre</a:t>
            </a:r>
            <a:r>
              <a:rPr lang="en-US" altLang="ja-JP" i="1" dirty="0">
                <a:ea typeface="MS PGothic" panose="020B0600070205080204" pitchFamily="50" charset="-128"/>
                <a:sym typeface="Wingdings" panose="05000000000000000000" pitchFamily="2" charset="2"/>
              </a:rPr>
              <a:t>), *fare </a:t>
            </a:r>
            <a:r>
              <a:rPr lang="en-US" altLang="ja-JP" i="1" dirty="0" err="1">
                <a:ea typeface="MS PGothic" panose="020B0600070205080204" pitchFamily="50" charset="-128"/>
                <a:sym typeface="Wingdings" panose="05000000000000000000" pitchFamily="2" charset="2"/>
              </a:rPr>
              <a:t>una</a:t>
            </a:r>
            <a:r>
              <a:rPr lang="en-US" altLang="ja-JP" i="1" dirty="0">
                <a:ea typeface="MS PGothic" panose="020B0600070205080204" pitchFamily="50" charset="-128"/>
                <a:sym typeface="Wingdings" panose="05000000000000000000" pitchFamily="2" charset="2"/>
              </a:rPr>
              <a:t> </a:t>
            </a:r>
            <a:r>
              <a:rPr lang="en-US" altLang="ja-JP" i="1" dirty="0" err="1">
                <a:ea typeface="MS PGothic" panose="020B0600070205080204" pitchFamily="50" charset="-128"/>
                <a:sym typeface="Wingdings" panose="05000000000000000000" pitchFamily="2" charset="2"/>
              </a:rPr>
              <a:t>decisione</a:t>
            </a:r>
            <a:r>
              <a:rPr lang="en-US" altLang="ja-JP" i="1" dirty="0">
                <a:ea typeface="MS PGothic" panose="020B0600070205080204" pitchFamily="50" charset="-128"/>
                <a:sym typeface="Wingdings" panose="05000000000000000000" pitchFamily="2" charset="2"/>
              </a:rPr>
              <a:t> (</a:t>
            </a:r>
            <a:r>
              <a:rPr lang="en-US" altLang="ja-JP" i="1" dirty="0" err="1">
                <a:ea typeface="MS PGothic" panose="020B0600070205080204" pitchFamily="50" charset="-128"/>
                <a:sym typeface="Wingdings" panose="05000000000000000000" pitchFamily="2" charset="2"/>
              </a:rPr>
              <a:t>prendere</a:t>
            </a:r>
            <a:r>
              <a:rPr lang="en-US" altLang="ja-JP" i="1" dirty="0">
                <a:ea typeface="MS PGothic" panose="020B0600070205080204" pitchFamily="50" charset="-128"/>
                <a:sym typeface="Wingdings" panose="05000000000000000000" pitchFamily="2" charset="2"/>
              </a:rPr>
              <a:t>)</a:t>
            </a:r>
            <a:r>
              <a:rPr lang="en-US" altLang="ja-JP" dirty="0">
                <a:ea typeface="MS PGothic" panose="020B0600070205080204" pitchFamily="50" charset="-128"/>
                <a:sym typeface="Wingdings" panose="05000000000000000000" pitchFamily="2" charset="2"/>
              </a:rPr>
              <a:t> </a:t>
            </a:r>
            <a:endParaRPr lang="en-US" altLang="ja-JP" dirty="0">
              <a:ea typeface="MS PGothic" panose="020B0600070205080204" pitchFamily="50" charset="-128"/>
            </a:endParaRPr>
          </a:p>
        </p:txBody>
      </p:sp>
      <p:sp>
        <p:nvSpPr>
          <p:cNvPr id="4" name="スライド番号プレースホルダー 3"/>
          <p:cNvSpPr>
            <a:spLocks noGrp="1"/>
          </p:cNvSpPr>
          <p:nvPr>
            <p:ph type="sldNum" sz="quarter" idx="12"/>
          </p:nvPr>
        </p:nvSpPr>
        <p:spPr/>
        <p:txBody>
          <a:bodyPr/>
          <a:lstStyle/>
          <a:p>
            <a:fld id="{AD60FC09-F8CB-4387-9999-D928FEB72EF8}" type="slidenum">
              <a:rPr lang="en-US" altLang="ja-JP" smtClean="0"/>
              <a:pPr/>
              <a:t>51</a:t>
            </a:fld>
            <a:endParaRPr lang="en-US" altLang="ja-JP"/>
          </a:p>
        </p:txBody>
      </p:sp>
    </p:spTree>
    <p:extLst>
      <p:ext uri="{BB962C8B-B14F-4D97-AF65-F5344CB8AC3E}">
        <p14:creationId xmlns:p14="http://schemas.microsoft.com/office/powerpoint/2010/main" val="3242672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Finding collocations</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20000"/>
              </a:lnSpc>
            </a:pPr>
            <a:r>
              <a:rPr lang="en-US" altLang="ja-JP" dirty="0">
                <a:ea typeface="MS PGothic" panose="020B0600070205080204" pitchFamily="50" charset="-128"/>
              </a:rPr>
              <a:t>Frequency</a:t>
            </a:r>
          </a:p>
          <a:p>
            <a:pPr lvl="1">
              <a:lnSpc>
                <a:spcPct val="120000"/>
              </a:lnSpc>
            </a:pPr>
            <a:r>
              <a:rPr lang="en-US" altLang="ja-JP" dirty="0">
                <a:ea typeface="MS PGothic" panose="020B0600070205080204" pitchFamily="50" charset="-128"/>
              </a:rPr>
              <a:t>If two words occur together a lot, that may be evidence that they have a special function</a:t>
            </a:r>
          </a:p>
          <a:p>
            <a:pPr lvl="3">
              <a:lnSpc>
                <a:spcPct val="120000"/>
              </a:lnSpc>
            </a:pPr>
            <a:r>
              <a:rPr lang="en-US" altLang="ja-JP" dirty="0">
                <a:ea typeface="MS PGothic" panose="020B0600070205080204" pitchFamily="50" charset="-128"/>
              </a:rPr>
              <a:t>But if we sort by frequency of pairs C(w</a:t>
            </a:r>
            <a:r>
              <a:rPr lang="en-US" altLang="ja-JP" baseline="-25000" dirty="0">
                <a:ea typeface="MS PGothic" panose="020B0600070205080204" pitchFamily="50" charset="-128"/>
              </a:rPr>
              <a:t>1</a:t>
            </a:r>
            <a:r>
              <a:rPr lang="en-US" altLang="ja-JP" dirty="0">
                <a:ea typeface="MS PGothic" panose="020B0600070205080204" pitchFamily="50" charset="-128"/>
              </a:rPr>
              <a:t>, w</a:t>
            </a:r>
            <a:r>
              <a:rPr lang="en-US" altLang="ja-JP" baseline="-25000" dirty="0">
                <a:ea typeface="MS PGothic" panose="020B0600070205080204" pitchFamily="50" charset="-128"/>
              </a:rPr>
              <a:t>2</a:t>
            </a:r>
            <a:r>
              <a:rPr lang="en-US" altLang="ja-JP" dirty="0">
                <a:ea typeface="MS PGothic" panose="020B0600070205080204" pitchFamily="50" charset="-128"/>
              </a:rPr>
              <a:t>), then “</a:t>
            </a:r>
            <a:r>
              <a:rPr lang="en-US" altLang="ja-JP" i="1" dirty="0">
                <a:ea typeface="MS PGothic" panose="020B0600070205080204" pitchFamily="50" charset="-128"/>
              </a:rPr>
              <a:t>of the</a:t>
            </a:r>
            <a:r>
              <a:rPr lang="en-US" altLang="ja-JP" dirty="0">
                <a:ea typeface="MS PGothic" panose="020B0600070205080204" pitchFamily="50" charset="-128"/>
              </a:rPr>
              <a:t>” is the most frequent pair</a:t>
            </a:r>
          </a:p>
          <a:p>
            <a:pPr lvl="1">
              <a:lnSpc>
                <a:spcPct val="120000"/>
              </a:lnSpc>
            </a:pPr>
            <a:r>
              <a:rPr lang="en-US" altLang="ja-JP" dirty="0">
                <a:ea typeface="MS PGothic" panose="020B0600070205080204" pitchFamily="50" charset="-128"/>
              </a:rPr>
              <a:t>Filter by POS patterns </a:t>
            </a:r>
          </a:p>
          <a:p>
            <a:pPr lvl="3">
              <a:lnSpc>
                <a:spcPct val="120000"/>
              </a:lnSpc>
            </a:pPr>
            <a:r>
              <a:rPr lang="en-US" altLang="ja-JP" dirty="0">
                <a:ea typeface="MS PGothic" panose="020B0600070205080204" pitchFamily="50" charset="-128"/>
              </a:rPr>
              <a:t>A N (</a:t>
            </a:r>
            <a:r>
              <a:rPr lang="en-US" altLang="ja-JP" i="1" dirty="0">
                <a:ea typeface="MS PGothic" panose="020B0600070205080204" pitchFamily="50" charset="-128"/>
              </a:rPr>
              <a:t>linear function)</a:t>
            </a:r>
            <a:r>
              <a:rPr lang="en-US" altLang="ja-JP" dirty="0">
                <a:ea typeface="MS PGothic" panose="020B0600070205080204" pitchFamily="50" charset="-128"/>
              </a:rPr>
              <a:t>, N </a:t>
            </a:r>
            <a:r>
              <a:rPr lang="en-US" altLang="ja-JP" dirty="0" err="1">
                <a:ea typeface="MS PGothic" panose="020B0600070205080204" pitchFamily="50" charset="-128"/>
              </a:rPr>
              <a:t>N</a:t>
            </a:r>
            <a:r>
              <a:rPr lang="en-US" altLang="ja-JP" dirty="0">
                <a:ea typeface="MS PGothic" panose="020B0600070205080204" pitchFamily="50" charset="-128"/>
              </a:rPr>
              <a:t> (</a:t>
            </a:r>
            <a:r>
              <a:rPr lang="en-US" altLang="ja-JP" i="1" dirty="0">
                <a:ea typeface="MS PGothic" panose="020B0600070205080204" pitchFamily="50" charset="-128"/>
              </a:rPr>
              <a:t>regression coefficients)</a:t>
            </a:r>
            <a:r>
              <a:rPr lang="en-US" altLang="ja-JP" dirty="0">
                <a:ea typeface="MS PGothic" panose="020B0600070205080204" pitchFamily="50" charset="-128"/>
              </a:rPr>
              <a:t> etc..</a:t>
            </a:r>
          </a:p>
          <a:p>
            <a:pPr>
              <a:lnSpc>
                <a:spcPct val="120000"/>
              </a:lnSpc>
            </a:pPr>
            <a:r>
              <a:rPr lang="en-US" altLang="ja-JP" dirty="0">
                <a:ea typeface="MS PGothic" panose="020B0600070205080204" pitchFamily="50" charset="-128"/>
              </a:rPr>
              <a:t>Mean and variance of the distance of the words</a:t>
            </a:r>
          </a:p>
          <a:p>
            <a:pPr lvl="2">
              <a:lnSpc>
                <a:spcPct val="120000"/>
              </a:lnSpc>
            </a:pPr>
            <a:r>
              <a:rPr lang="en-US" altLang="ja-JP" dirty="0">
                <a:ea typeface="MS PGothic" panose="020B0600070205080204" pitchFamily="50" charset="-128"/>
              </a:rPr>
              <a:t>For not contiguous collocations</a:t>
            </a:r>
          </a:p>
          <a:p>
            <a:pPr lvl="3">
              <a:lnSpc>
                <a:spcPct val="120000"/>
              </a:lnSpc>
            </a:pPr>
            <a:r>
              <a:rPr lang="en-US" altLang="ja-JP" i="1" dirty="0">
                <a:ea typeface="MS PGothic" panose="020B0600070205080204" pitchFamily="50" charset="-128"/>
              </a:rPr>
              <a:t>She </a:t>
            </a:r>
            <a:r>
              <a:rPr lang="en-US" altLang="ja-JP" i="1" u="sng" dirty="0">
                <a:ea typeface="MS PGothic" panose="020B0600070205080204" pitchFamily="50" charset="-128"/>
              </a:rPr>
              <a:t>knocked</a:t>
            </a:r>
            <a:r>
              <a:rPr lang="en-US" altLang="ja-JP" i="1" dirty="0">
                <a:ea typeface="MS PGothic" panose="020B0600070205080204" pitchFamily="50" charset="-128"/>
              </a:rPr>
              <a:t> at his </a:t>
            </a:r>
            <a:r>
              <a:rPr lang="en-US" altLang="ja-JP" i="1" u="sng" dirty="0">
                <a:ea typeface="MS PGothic" panose="020B0600070205080204" pitchFamily="50" charset="-128"/>
              </a:rPr>
              <a:t>door</a:t>
            </a:r>
            <a:r>
              <a:rPr lang="en-US" altLang="ja-JP" u="sng" dirty="0">
                <a:ea typeface="MS PGothic" panose="020B0600070205080204" pitchFamily="50" charset="-128"/>
              </a:rPr>
              <a:t>  </a:t>
            </a:r>
            <a:r>
              <a:rPr lang="en-US" altLang="ja-JP" dirty="0">
                <a:ea typeface="MS PGothic" panose="020B0600070205080204" pitchFamily="50" charset="-128"/>
              </a:rPr>
              <a:t>(d = 2)</a:t>
            </a:r>
          </a:p>
          <a:p>
            <a:pPr lvl="3">
              <a:lnSpc>
                <a:spcPct val="120000"/>
              </a:lnSpc>
            </a:pPr>
            <a:r>
              <a:rPr lang="en-US" altLang="ja-JP" i="1" dirty="0">
                <a:ea typeface="MS PGothic" panose="020B0600070205080204" pitchFamily="50" charset="-128"/>
              </a:rPr>
              <a:t>A man </a:t>
            </a:r>
            <a:r>
              <a:rPr lang="en-US" altLang="ja-JP" i="1" u="sng" dirty="0">
                <a:ea typeface="MS PGothic" panose="020B0600070205080204" pitchFamily="50" charset="-128"/>
              </a:rPr>
              <a:t>knocked</a:t>
            </a:r>
            <a:r>
              <a:rPr lang="en-US" altLang="ja-JP" i="1" dirty="0">
                <a:ea typeface="MS PGothic" panose="020B0600070205080204" pitchFamily="50" charset="-128"/>
              </a:rPr>
              <a:t> on the metal front </a:t>
            </a:r>
            <a:r>
              <a:rPr lang="en-US" altLang="ja-JP" i="1" u="sng" dirty="0">
                <a:ea typeface="MS PGothic" panose="020B0600070205080204" pitchFamily="50" charset="-128"/>
              </a:rPr>
              <a:t>door</a:t>
            </a:r>
            <a:r>
              <a:rPr lang="en-US" altLang="ja-JP" u="sng" dirty="0">
                <a:ea typeface="MS PGothic" panose="020B0600070205080204" pitchFamily="50" charset="-128"/>
              </a:rPr>
              <a:t> </a:t>
            </a:r>
            <a:r>
              <a:rPr lang="en-US" altLang="ja-JP" dirty="0">
                <a:ea typeface="MS PGothic" panose="020B0600070205080204" pitchFamily="50" charset="-128"/>
              </a:rPr>
              <a:t>(d = 4)</a:t>
            </a:r>
          </a:p>
          <a:p>
            <a:pPr lvl="1">
              <a:lnSpc>
                <a:spcPct val="120000"/>
              </a:lnSpc>
            </a:pPr>
            <a:r>
              <a:rPr lang="en-US" altLang="ja-JP" dirty="0">
                <a:ea typeface="MS PGothic" panose="020B0600070205080204" pitchFamily="50" charset="-128"/>
              </a:rPr>
              <a:t>Hypothesis testing (see page 162 Stat NLP)</a:t>
            </a:r>
          </a:p>
          <a:p>
            <a:pPr lvl="2">
              <a:lnSpc>
                <a:spcPct val="120000"/>
              </a:lnSpc>
            </a:pPr>
            <a:r>
              <a:rPr lang="en-US" altLang="ja-JP" dirty="0">
                <a:ea typeface="MS PGothic" panose="020B0600070205080204" pitchFamily="50" charset="-128"/>
              </a:rPr>
              <a:t>How do we know it’s really a collocation?</a:t>
            </a:r>
          </a:p>
          <a:p>
            <a:pPr lvl="2">
              <a:lnSpc>
                <a:spcPct val="120000"/>
              </a:lnSpc>
            </a:pPr>
            <a:r>
              <a:rPr lang="en-US" altLang="ja-JP" dirty="0">
                <a:ea typeface="MS PGothic" panose="020B0600070205080204" pitchFamily="50" charset="-128"/>
              </a:rPr>
              <a:t>Low mean distance can be accidental (</a:t>
            </a:r>
            <a:r>
              <a:rPr lang="en-US" altLang="ja-JP" i="1" dirty="0">
                <a:ea typeface="MS PGothic" panose="020B0600070205080204" pitchFamily="50" charset="-128"/>
              </a:rPr>
              <a:t>new company</a:t>
            </a:r>
            <a:r>
              <a:rPr lang="en-US" altLang="ja-JP" dirty="0">
                <a:ea typeface="MS PGothic" panose="020B0600070205080204" pitchFamily="50" charset="-128"/>
              </a:rPr>
              <a:t>)</a:t>
            </a:r>
          </a:p>
          <a:p>
            <a:pPr lvl="2">
              <a:lnSpc>
                <a:spcPct val="120000"/>
              </a:lnSpc>
            </a:pPr>
            <a:r>
              <a:rPr lang="en-US" altLang="ja-JP" dirty="0">
                <a:ea typeface="MS PGothic" panose="020B0600070205080204" pitchFamily="50" charset="-128"/>
              </a:rPr>
              <a:t>We need to know whether two words occur together by chance or not (because they are a collocation)</a:t>
            </a:r>
          </a:p>
          <a:p>
            <a:pPr lvl="3">
              <a:lnSpc>
                <a:spcPct val="120000"/>
              </a:lnSpc>
            </a:pPr>
            <a:r>
              <a:rPr lang="en-US" altLang="ja-JP" dirty="0">
                <a:ea typeface="MS PGothic" panose="020B0600070205080204" pitchFamily="50" charset="-128"/>
              </a:rPr>
              <a:t>Hypothesis testing</a:t>
            </a:r>
          </a:p>
        </p:txBody>
      </p:sp>
    </p:spTree>
    <p:extLst>
      <p:ext uri="{BB962C8B-B14F-4D97-AF65-F5344CB8AC3E}">
        <p14:creationId xmlns:p14="http://schemas.microsoft.com/office/powerpoint/2010/main" val="2711311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Finding collocations</a:t>
            </a:r>
            <a:endParaRPr kumimoji="1" lang="ja-JP" altLang="en-US" dirty="0"/>
          </a:p>
        </p:txBody>
      </p:sp>
      <p:sp>
        <p:nvSpPr>
          <p:cNvPr id="3" name="コンテンツ プレースホルダー 2"/>
          <p:cNvSpPr>
            <a:spLocks noGrp="1"/>
          </p:cNvSpPr>
          <p:nvPr>
            <p:ph idx="1"/>
          </p:nvPr>
        </p:nvSpPr>
        <p:spPr/>
        <p:txBody>
          <a:bodyPr/>
          <a:lstStyle/>
          <a:p>
            <a:pPr>
              <a:lnSpc>
                <a:spcPct val="80000"/>
              </a:lnSpc>
            </a:pPr>
            <a:r>
              <a:rPr lang="en-US" altLang="ja-JP" dirty="0">
                <a:ea typeface="MS PGothic" panose="020B0600070205080204" pitchFamily="50" charset="-128"/>
              </a:rPr>
              <a:t>Mutual information measure  </a:t>
            </a:r>
          </a:p>
          <a:p>
            <a:pPr lvl="1">
              <a:lnSpc>
                <a:spcPct val="80000"/>
              </a:lnSpc>
            </a:pPr>
            <a:r>
              <a:rPr lang="en-US" altLang="ja-JP" dirty="0">
                <a:ea typeface="MS PGothic" panose="020B0600070205080204" pitchFamily="50" charset="-128"/>
              </a:rPr>
              <a:t>A measure of how much a word tells us about the other, i.e. the reduction in uncertainty of one word due to knowing about another</a:t>
            </a:r>
          </a:p>
          <a:p>
            <a:pPr lvl="2">
              <a:lnSpc>
                <a:spcPct val="80000"/>
              </a:lnSpc>
            </a:pPr>
            <a:r>
              <a:rPr lang="en-US" altLang="ja-JP" dirty="0">
                <a:ea typeface="MS PGothic" panose="020B0600070205080204" pitchFamily="50" charset="-128"/>
              </a:rPr>
              <a:t>0 when the two words are independent</a:t>
            </a:r>
          </a:p>
          <a:p>
            <a:pPr lvl="1">
              <a:lnSpc>
                <a:spcPct val="80000"/>
              </a:lnSpc>
            </a:pPr>
            <a:endParaRPr lang="en-US" altLang="ja-JP" dirty="0">
              <a:ea typeface="MS PGothic" panose="020B0600070205080204" pitchFamily="50" charset="-128"/>
            </a:endParaRPr>
          </a:p>
          <a:p>
            <a:pPr lvl="2">
              <a:lnSpc>
                <a:spcPct val="80000"/>
              </a:lnSpc>
            </a:pPr>
            <a:endParaRPr lang="en-US" altLang="ja-JP" dirty="0">
              <a:ea typeface="MS PGothic" panose="020B0600070205080204" pitchFamily="50" charset="-128"/>
            </a:endParaRPr>
          </a:p>
          <a:p>
            <a:pPr marL="914400" lvl="2" indent="0">
              <a:lnSpc>
                <a:spcPct val="80000"/>
              </a:lnSpc>
              <a:buNone/>
            </a:pPr>
            <a:endParaRPr lang="en-US" altLang="ja-JP" dirty="0">
              <a:ea typeface="MS PGothic" panose="020B0600070205080204" pitchFamily="50" charset="-128"/>
            </a:endParaRPr>
          </a:p>
          <a:p>
            <a:pPr lvl="1">
              <a:lnSpc>
                <a:spcPct val="80000"/>
              </a:lnSpc>
            </a:pPr>
            <a:endParaRPr lang="en-US" altLang="ja-JP" dirty="0">
              <a:ea typeface="MS PGothic" panose="020B0600070205080204" pitchFamily="50" charset="-128"/>
            </a:endParaRPr>
          </a:p>
          <a:p>
            <a:endParaRPr kumimoji="1" lang="ja-JP" altLang="en-US" dirty="0"/>
          </a:p>
        </p:txBody>
      </p:sp>
      <p:sp>
        <p:nvSpPr>
          <p:cNvPr id="4" name="Rectangle 4"/>
          <p:cNvSpPr>
            <a:spLocks noChangeArrowheads="1"/>
          </p:cNvSpPr>
          <p:nvPr/>
        </p:nvSpPr>
        <p:spPr bwMode="auto">
          <a:xfrm>
            <a:off x="1981200" y="1600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a:lnSpc>
                <a:spcPct val="80000"/>
              </a:lnSpc>
            </a:pPr>
            <a:endParaRPr lang="en-US" altLang="ja-JP" sz="2400" dirty="0">
              <a:ea typeface="MS PGothic" panose="020B0600070205080204" pitchFamily="50" charset="-128"/>
            </a:endParaRPr>
          </a:p>
        </p:txBody>
      </p:sp>
      <p:graphicFrame>
        <p:nvGraphicFramePr>
          <p:cNvPr id="5" name="Object 5"/>
          <p:cNvGraphicFramePr>
            <a:graphicFrameLocks noChangeAspect="1"/>
          </p:cNvGraphicFramePr>
          <p:nvPr/>
        </p:nvGraphicFramePr>
        <p:xfrm>
          <a:off x="4612177" y="3253598"/>
          <a:ext cx="3172013" cy="977581"/>
        </p:xfrm>
        <a:graphic>
          <a:graphicData uri="http://schemas.openxmlformats.org/presentationml/2006/ole">
            <mc:AlternateContent xmlns:mc="http://schemas.openxmlformats.org/markup-compatibility/2006">
              <mc:Choice xmlns:v="urn:schemas-microsoft-com:vml" Requires="v">
                <p:oleObj name="数式" r:id="rId3" imgW="1358640" imgH="419040" progId="Equation.3">
                  <p:embed/>
                </p:oleObj>
              </mc:Choice>
              <mc:Fallback>
                <p:oleObj name="数式" r:id="rId3" imgW="1358640" imgH="419040" progId="Equation.3">
                  <p:embed/>
                  <p:pic>
                    <p:nvPicPr>
                      <p:cNvPr id="5" name="Object 5"/>
                      <p:cNvPicPr>
                        <a:picLocks noChangeAspect="1" noChangeArrowheads="1"/>
                      </p:cNvPicPr>
                      <p:nvPr/>
                    </p:nvPicPr>
                    <p:blipFill>
                      <a:blip r:embed="rId4"/>
                      <a:srcRect/>
                      <a:stretch>
                        <a:fillRect/>
                      </a:stretch>
                    </p:blipFill>
                    <p:spPr bwMode="auto">
                      <a:xfrm>
                        <a:off x="4612177" y="3253598"/>
                        <a:ext cx="3172013" cy="9775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4500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ja-JP"/>
              <a:t>Language Models</a:t>
            </a:r>
          </a:p>
        </p:txBody>
      </p:sp>
      <p:sp>
        <p:nvSpPr>
          <p:cNvPr id="11" name="コンテンツ プレースホルダー 10"/>
          <p:cNvSpPr>
            <a:spLocks noGrp="1"/>
          </p:cNvSpPr>
          <p:nvPr>
            <p:ph idx="1"/>
          </p:nvPr>
        </p:nvSpPr>
        <p:spPr/>
        <p:txBody>
          <a:bodyPr>
            <a:normAutofit/>
          </a:bodyPr>
          <a:lstStyle/>
          <a:p>
            <a:r>
              <a:rPr lang="en-US" altLang="ja-JP" dirty="0">
                <a:ea typeface="MS PGothic" panose="020B0600070205080204" pitchFamily="50" charset="-128"/>
              </a:rPr>
              <a:t>Model to assign scores to sentences</a:t>
            </a:r>
          </a:p>
          <a:p>
            <a:pPr marL="457200" lvl="1" indent="0">
              <a:buNone/>
            </a:pPr>
            <a:endParaRPr lang="en-US" altLang="ja-JP" dirty="0">
              <a:ea typeface="MS PGothic" panose="020B0600070205080204" pitchFamily="50" charset="-128"/>
            </a:endParaRPr>
          </a:p>
          <a:p>
            <a:pPr lvl="1"/>
            <a:endParaRPr lang="en-US" altLang="ja-JP" dirty="0">
              <a:ea typeface="MS PGothic" panose="020B0600070205080204" pitchFamily="50" charset="-128"/>
            </a:endParaRPr>
          </a:p>
          <a:p>
            <a:r>
              <a:rPr lang="en-US" altLang="ja-JP" dirty="0">
                <a:ea typeface="MS PGothic" panose="020B0600070205080204" pitchFamily="50" charset="-128"/>
              </a:rPr>
              <a:t>Probabilities should broadly indicate likelihood of sentences</a:t>
            </a:r>
          </a:p>
          <a:p>
            <a:pPr lvl="1"/>
            <a:r>
              <a:rPr lang="en-US" altLang="ja-JP" dirty="0">
                <a:ea typeface="MS PGothic" panose="020B0600070205080204" pitchFamily="50" charset="-128"/>
              </a:rPr>
              <a:t>P( </a:t>
            </a:r>
            <a:r>
              <a:rPr lang="en-US" altLang="ja-JP" i="1" dirty="0">
                <a:ea typeface="MS PGothic" panose="020B0600070205080204" pitchFamily="50" charset="-128"/>
              </a:rPr>
              <a:t>I saw a van</a:t>
            </a:r>
            <a:r>
              <a:rPr lang="en-US" altLang="ja-JP" dirty="0">
                <a:ea typeface="MS PGothic" panose="020B0600070205080204" pitchFamily="50" charset="-128"/>
              </a:rPr>
              <a:t>) &gt;&gt; P( </a:t>
            </a:r>
            <a:r>
              <a:rPr lang="en-US" altLang="ja-JP" i="1" dirty="0">
                <a:ea typeface="MS PGothic" panose="020B0600070205080204" pitchFamily="50" charset="-128"/>
              </a:rPr>
              <a:t>eyes awe of an</a:t>
            </a:r>
            <a:r>
              <a:rPr lang="en-US" altLang="ja-JP" dirty="0">
                <a:ea typeface="MS PGothic" panose="020B0600070205080204" pitchFamily="50" charset="-128"/>
              </a:rPr>
              <a:t>)</a:t>
            </a:r>
          </a:p>
          <a:p>
            <a:r>
              <a:rPr lang="en-US" altLang="ja-JP" dirty="0">
                <a:ea typeface="MS PGothic" panose="020B0600070205080204" pitchFamily="50" charset="-128"/>
              </a:rPr>
              <a:t> Not grammaticality</a:t>
            </a:r>
          </a:p>
          <a:p>
            <a:pPr lvl="1"/>
            <a:r>
              <a:rPr lang="en-US" altLang="ja-JP" dirty="0">
                <a:ea typeface="MS PGothic" panose="020B0600070205080204" pitchFamily="50" charset="-128"/>
              </a:rPr>
              <a:t>P(artichokes intimidate zippers) ≈ 0</a:t>
            </a:r>
          </a:p>
          <a:p>
            <a:r>
              <a:rPr lang="en-US" altLang="ja-JP" dirty="0">
                <a:ea typeface="MS PGothic" panose="020B0600070205080204" pitchFamily="50" charset="-128"/>
              </a:rPr>
              <a:t>In principle, “likely” depends on the domain, context, speaker…</a:t>
            </a:r>
            <a:endParaRPr lang="en-US" altLang="ja-JP" b="1" dirty="0">
              <a:ea typeface="MS PGothic" panose="020B0600070205080204" pitchFamily="50" charset="-128"/>
            </a:endParaRPr>
          </a:p>
        </p:txBody>
      </p:sp>
      <p:sp>
        <p:nvSpPr>
          <p:cNvPr id="124938" name="Text Box 10"/>
          <p:cNvSpPr txBox="1">
            <a:spLocks noChangeArrowheads="1"/>
          </p:cNvSpPr>
          <p:nvPr/>
        </p:nvSpPr>
        <p:spPr bwMode="auto">
          <a:xfrm>
            <a:off x="7494154" y="6311900"/>
            <a:ext cx="39774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ja-JP" sz="1400" dirty="0">
                <a:ea typeface="MS PGothic" panose="020B0600070205080204" pitchFamily="50" charset="-128"/>
              </a:rPr>
              <a:t>Adapted from Dan Klein’s CS 288 slides</a:t>
            </a:r>
          </a:p>
        </p:txBody>
      </p:sp>
      <p:sp>
        <p:nvSpPr>
          <p:cNvPr id="20" name="Rectangle 3"/>
          <p:cNvSpPr txBox="1">
            <a:spLocks noChangeArrowheads="1"/>
          </p:cNvSpPr>
          <p:nvPr/>
        </p:nvSpPr>
        <p:spPr>
          <a:xfrm>
            <a:off x="1752600" y="1371601"/>
            <a:ext cx="8763000" cy="475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b="1" dirty="0">
              <a:ea typeface="MS PGothic" panose="020B0600070205080204" pitchFamily="50" charset="-128"/>
            </a:endParaRPr>
          </a:p>
        </p:txBody>
      </p:sp>
      <p:graphicFrame>
        <p:nvGraphicFramePr>
          <p:cNvPr id="21" name="Object 5"/>
          <p:cNvGraphicFramePr>
            <a:graphicFrameLocks noChangeAspect="1"/>
          </p:cNvGraphicFramePr>
          <p:nvPr/>
        </p:nvGraphicFramePr>
        <p:xfrm>
          <a:off x="7610476" y="3938589"/>
          <a:ext cx="1158875" cy="2187575"/>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476" y="3938589"/>
                        <a:ext cx="115887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
          <p:cNvGraphicFramePr>
            <a:graphicFrameLocks noChangeAspect="1"/>
          </p:cNvGraphicFramePr>
          <p:nvPr/>
        </p:nvGraphicFramePr>
        <p:xfrm>
          <a:off x="4790902" y="2340033"/>
          <a:ext cx="2438400" cy="547688"/>
        </p:xfrm>
        <a:graphic>
          <a:graphicData uri="http://schemas.openxmlformats.org/presentationml/2006/ole">
            <mc:AlternateContent xmlns:mc="http://schemas.openxmlformats.org/markup-compatibility/2006">
              <mc:Choice xmlns:v="urn:schemas-microsoft-com:vml" Requires="v">
                <p:oleObj name="Equation" r:id="rId5" imgW="1015920" imgH="228600" progId="Equation.3">
                  <p:embed/>
                </p:oleObj>
              </mc:Choice>
              <mc:Fallback>
                <p:oleObj name="Equation" r:id="rId5" imgW="1015920" imgH="228600" progId="Equation.3">
                  <p:embed/>
                  <p:pic>
                    <p:nvPicPr>
                      <p:cNvPr id="22"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902" y="2340033"/>
                        <a:ext cx="2438400"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2579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ja-JP" dirty="0">
                <a:ea typeface="MS PGothic" panose="020B0600070205080204" pitchFamily="50" charset="-128"/>
              </a:rPr>
              <a:t>Language Models</a:t>
            </a:r>
          </a:p>
        </p:txBody>
      </p:sp>
      <p:sp>
        <p:nvSpPr>
          <p:cNvPr id="5" name="コンテンツ プレースホルダー 4"/>
          <p:cNvSpPr>
            <a:spLocks noGrp="1"/>
          </p:cNvSpPr>
          <p:nvPr>
            <p:ph idx="1"/>
          </p:nvPr>
        </p:nvSpPr>
        <p:spPr/>
        <p:txBody>
          <a:bodyPr/>
          <a:lstStyle/>
          <a:p>
            <a:r>
              <a:rPr lang="en-US" altLang="ja-JP" dirty="0">
                <a:ea typeface="MS PGothic" panose="020B0600070205080204" pitchFamily="50" charset="-128"/>
              </a:rPr>
              <a:t>Model to assign scores to sentences</a:t>
            </a:r>
          </a:p>
          <a:p>
            <a:pPr lvl="1"/>
            <a:endParaRPr lang="en-US" altLang="ja-JP" b="1" dirty="0">
              <a:ea typeface="MS PGothic" panose="020B0600070205080204" pitchFamily="50" charset="-128"/>
            </a:endParaRPr>
          </a:p>
          <a:p>
            <a:pPr lvl="1"/>
            <a:endParaRPr lang="en-US" altLang="ja-JP" b="1" dirty="0">
              <a:ea typeface="MS PGothic" panose="020B0600070205080204" pitchFamily="50" charset="-128"/>
            </a:endParaRPr>
          </a:p>
          <a:p>
            <a:pPr lvl="1"/>
            <a:r>
              <a:rPr lang="en-US" altLang="ja-JP" dirty="0">
                <a:ea typeface="MS PGothic" panose="020B0600070205080204" pitchFamily="50" charset="-128"/>
              </a:rPr>
              <a:t>Sentence: </a:t>
            </a:r>
            <a:r>
              <a:rPr lang="en-US" altLang="ja-JP" i="1" dirty="0">
                <a:latin typeface="Times" pitchFamily="18" charset="0"/>
                <a:ea typeface="MS PGothic" panose="020B0600070205080204" pitchFamily="50" charset="-128"/>
              </a:rPr>
              <a:t>w</a:t>
            </a:r>
            <a:r>
              <a:rPr lang="en-US" altLang="ja-JP" i="1" baseline="-25000" dirty="0">
                <a:latin typeface="Times" pitchFamily="18" charset="0"/>
                <a:ea typeface="MS PGothic" panose="020B0600070205080204" pitchFamily="50" charset="-128"/>
              </a:rPr>
              <a:t>1</a:t>
            </a:r>
            <a:r>
              <a:rPr lang="en-US" altLang="ja-JP" i="1" dirty="0">
                <a:latin typeface="Times" pitchFamily="18" charset="0"/>
                <a:ea typeface="MS PGothic" panose="020B0600070205080204" pitchFamily="50" charset="-128"/>
              </a:rPr>
              <a:t>, w</a:t>
            </a:r>
            <a:r>
              <a:rPr lang="en-US" altLang="ja-JP" i="1" baseline="-25000" dirty="0">
                <a:latin typeface="Times" pitchFamily="18" charset="0"/>
                <a:ea typeface="MS PGothic" panose="020B0600070205080204" pitchFamily="50" charset="-128"/>
              </a:rPr>
              <a:t>2</a:t>
            </a:r>
            <a:r>
              <a:rPr lang="en-US" altLang="ja-JP" i="1" dirty="0">
                <a:latin typeface="Times" pitchFamily="18" charset="0"/>
                <a:ea typeface="MS PGothic" panose="020B0600070205080204" pitchFamily="50" charset="-128"/>
              </a:rPr>
              <a:t>, … </a:t>
            </a:r>
            <a:r>
              <a:rPr lang="en-US" altLang="ja-JP" i="1" dirty="0" err="1">
                <a:latin typeface="Times" pitchFamily="18" charset="0"/>
                <a:ea typeface="MS PGothic" panose="020B0600070205080204" pitchFamily="50" charset="-128"/>
              </a:rPr>
              <a:t>w</a:t>
            </a:r>
            <a:r>
              <a:rPr lang="en-US" altLang="ja-JP" i="1" baseline="-25000" dirty="0" err="1">
                <a:latin typeface="Times" pitchFamily="18" charset="0"/>
                <a:ea typeface="MS PGothic" panose="020B0600070205080204" pitchFamily="50" charset="-128"/>
              </a:rPr>
              <a:t>n</a:t>
            </a:r>
            <a:endParaRPr lang="en-US" altLang="ja-JP" i="1" baseline="-25000" dirty="0">
              <a:latin typeface="Times" pitchFamily="18" charset="0"/>
              <a:ea typeface="MS PGothic" panose="020B0600070205080204" pitchFamily="50" charset="-128"/>
            </a:endParaRPr>
          </a:p>
          <a:p>
            <a:pPr lvl="1"/>
            <a:r>
              <a:rPr lang="en-US" altLang="ja-JP" dirty="0">
                <a:ea typeface="MS PGothic" panose="020B0600070205080204" pitchFamily="50" charset="-128"/>
              </a:rPr>
              <a:t>Break sentence probability down with chain rule (no loss of generality)</a:t>
            </a:r>
          </a:p>
          <a:p>
            <a:pPr lvl="1">
              <a:buFontTx/>
              <a:buNone/>
            </a:pPr>
            <a:endParaRPr lang="en-US" altLang="ja-JP" dirty="0">
              <a:ea typeface="MS PGothic" panose="020B0600070205080204" pitchFamily="50" charset="-128"/>
            </a:endParaRPr>
          </a:p>
          <a:p>
            <a:pPr lvl="1"/>
            <a:endParaRPr lang="en-US" altLang="ja-JP" dirty="0">
              <a:ea typeface="MS PGothic" panose="020B0600070205080204" pitchFamily="50" charset="-128"/>
            </a:endParaRPr>
          </a:p>
          <a:p>
            <a:pPr lvl="1"/>
            <a:r>
              <a:rPr lang="en-US" altLang="ja-JP" dirty="0">
                <a:ea typeface="MS PGothic" panose="020B0600070205080204" pitchFamily="50" charset="-128"/>
              </a:rPr>
              <a:t>Too many histories!</a:t>
            </a:r>
          </a:p>
          <a:p>
            <a:endParaRPr kumimoji="1" lang="ja-JP" altLang="en-US" dirty="0"/>
          </a:p>
        </p:txBody>
      </p:sp>
      <p:sp>
        <p:nvSpPr>
          <p:cNvPr id="11" name="Rectangle 3"/>
          <p:cNvSpPr txBox="1">
            <a:spLocks noChangeArrowheads="1"/>
          </p:cNvSpPr>
          <p:nvPr/>
        </p:nvSpPr>
        <p:spPr>
          <a:xfrm>
            <a:off x="1752600" y="1371601"/>
            <a:ext cx="8763000" cy="475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ea typeface="MS PGothic" panose="020B0600070205080204" pitchFamily="50" charset="-128"/>
            </a:endParaRPr>
          </a:p>
        </p:txBody>
      </p:sp>
      <p:graphicFrame>
        <p:nvGraphicFramePr>
          <p:cNvPr id="12" name="Object 4"/>
          <p:cNvGraphicFramePr>
            <a:graphicFrameLocks noChangeAspect="1"/>
          </p:cNvGraphicFramePr>
          <p:nvPr/>
        </p:nvGraphicFramePr>
        <p:xfrm>
          <a:off x="3695700" y="4189810"/>
          <a:ext cx="4800600" cy="665163"/>
        </p:xfrm>
        <a:graphic>
          <a:graphicData uri="http://schemas.openxmlformats.org/presentationml/2006/ole">
            <mc:AlternateContent xmlns:mc="http://schemas.openxmlformats.org/markup-compatibility/2006">
              <mc:Choice xmlns:v="urn:schemas-microsoft-com:vml" Requires="v">
                <p:oleObj name="数式" r:id="rId3" imgW="2476440" imgH="342720" progId="Equation.3">
                  <p:embed/>
                </p:oleObj>
              </mc:Choice>
              <mc:Fallback>
                <p:oleObj name="数式" r:id="rId3" imgW="2476440" imgH="342720" progId="Equation.3">
                  <p:embed/>
                  <p:pic>
                    <p:nvPicPr>
                      <p:cNvPr id="12" name="Object 4"/>
                      <p:cNvPicPr>
                        <a:picLocks noChangeAspect="1" noChangeArrowheads="1"/>
                      </p:cNvPicPr>
                      <p:nvPr/>
                    </p:nvPicPr>
                    <p:blipFill>
                      <a:blip r:embed="rId4"/>
                      <a:srcRect/>
                      <a:stretch>
                        <a:fillRect/>
                      </a:stretch>
                    </p:blipFill>
                    <p:spPr bwMode="auto">
                      <a:xfrm>
                        <a:off x="3695700" y="4189810"/>
                        <a:ext cx="48006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nvGraphicFramePr>
        <p:xfrm>
          <a:off x="7610476" y="3938589"/>
          <a:ext cx="1158875" cy="2187575"/>
        </p:xfrm>
        <a:graphic>
          <a:graphicData uri="http://schemas.openxmlformats.org/presentationml/2006/ole">
            <mc:AlternateContent xmlns:mc="http://schemas.openxmlformats.org/markup-compatibility/2006">
              <mc:Choice xmlns:v="urn:schemas-microsoft-com:vml" Requires="v">
                <p:oleObj name="Equation" r:id="rId5" imgW="114120" imgH="215640" progId="Equation.3">
                  <p:embed/>
                </p:oleObj>
              </mc:Choice>
              <mc:Fallback>
                <p:oleObj name="Equation" r:id="rId5" imgW="114120" imgH="215640" progId="Equation.3">
                  <p:embed/>
                  <p:pic>
                    <p:nvPicPr>
                      <p:cNvPr id="1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476" y="3938589"/>
                        <a:ext cx="115887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4750724" y="2475707"/>
          <a:ext cx="1970088" cy="442913"/>
        </p:xfrm>
        <a:graphic>
          <a:graphicData uri="http://schemas.openxmlformats.org/presentationml/2006/ole">
            <mc:AlternateContent xmlns:mc="http://schemas.openxmlformats.org/markup-compatibility/2006">
              <mc:Choice xmlns:v="urn:schemas-microsoft-com:vml" Requires="v">
                <p:oleObj name="Equation" r:id="rId7" imgW="1015920" imgH="228600" progId="Equation.3">
                  <p:embed/>
                </p:oleObj>
              </mc:Choice>
              <mc:Fallback>
                <p:oleObj name="Equation" r:id="rId7" imgW="1015920" imgH="228600" progId="Equation.3">
                  <p:embed/>
                  <p:pic>
                    <p:nvPicPr>
                      <p:cNvPr id="1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24" y="2475707"/>
                        <a:ext cx="19700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4870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ja-JP" dirty="0"/>
              <a:t>Lexical and semantic similarity</a:t>
            </a:r>
          </a:p>
        </p:txBody>
      </p:sp>
      <p:sp>
        <p:nvSpPr>
          <p:cNvPr id="5" name="コンテンツ プレースホルダー 4"/>
          <p:cNvSpPr>
            <a:spLocks noGrp="1"/>
          </p:cNvSpPr>
          <p:nvPr>
            <p:ph idx="1"/>
          </p:nvPr>
        </p:nvSpPr>
        <p:spPr/>
        <p:txBody>
          <a:bodyPr/>
          <a:lstStyle/>
          <a:p>
            <a:r>
              <a:rPr lang="en-US" altLang="ja-JP" dirty="0"/>
              <a:t>Lexical and distributional notions of meaning similarity</a:t>
            </a:r>
          </a:p>
          <a:p>
            <a:r>
              <a:rPr lang="en-US" altLang="ja-JP" dirty="0"/>
              <a:t>How can we work out how similar in meaning words are?</a:t>
            </a:r>
          </a:p>
          <a:p>
            <a:r>
              <a:rPr lang="en-US" altLang="ja-JP" dirty="0"/>
              <a:t>What is it useful for?</a:t>
            </a:r>
          </a:p>
          <a:p>
            <a:pPr lvl="1"/>
            <a:r>
              <a:rPr lang="en-US" altLang="ja-JP" dirty="0"/>
              <a:t>IR</a:t>
            </a:r>
          </a:p>
          <a:p>
            <a:pPr lvl="1"/>
            <a:r>
              <a:rPr lang="en-US" altLang="ja-JP" dirty="0"/>
              <a:t>Generalization</a:t>
            </a:r>
          </a:p>
          <a:p>
            <a:pPr lvl="2"/>
            <a:r>
              <a:rPr lang="en-US" altLang="ja-JP" dirty="0"/>
              <a:t>Semantically similar words behave similarly</a:t>
            </a:r>
          </a:p>
          <a:p>
            <a:pPr lvl="1"/>
            <a:r>
              <a:rPr lang="en-US" altLang="ja-JP" dirty="0"/>
              <a:t>QA, inference…</a:t>
            </a:r>
          </a:p>
        </p:txBody>
      </p:sp>
      <p:sp>
        <p:nvSpPr>
          <p:cNvPr id="4" name="スライド番号プレースホルダー 3"/>
          <p:cNvSpPr>
            <a:spLocks noGrp="1"/>
          </p:cNvSpPr>
          <p:nvPr>
            <p:ph type="sldNum" sz="quarter" idx="12"/>
          </p:nvPr>
        </p:nvSpPr>
        <p:spPr/>
        <p:txBody>
          <a:bodyPr/>
          <a:lstStyle/>
          <a:p>
            <a:fld id="{69DA8F88-C6F3-4DF4-AF6B-656185BE1FFA}" type="slidenum">
              <a:rPr lang="en-US" altLang="ja-JP" smtClean="0"/>
              <a:pPr/>
              <a:t>56</a:t>
            </a:fld>
            <a:endParaRPr lang="en-US" altLang="ja-JP"/>
          </a:p>
        </p:txBody>
      </p:sp>
    </p:spTree>
    <p:extLst>
      <p:ext uri="{BB962C8B-B14F-4D97-AF65-F5344CB8AC3E}">
        <p14:creationId xmlns:p14="http://schemas.microsoft.com/office/powerpoint/2010/main" val="50803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Lexical and semantic similarity</a:t>
            </a:r>
            <a:endParaRPr kumimoji="1" lang="ja-JP" altLang="en-US" dirty="0"/>
          </a:p>
        </p:txBody>
      </p:sp>
      <p:sp>
        <p:nvSpPr>
          <p:cNvPr id="3" name="コンテンツ プレースホルダー 2"/>
          <p:cNvSpPr>
            <a:spLocks noGrp="1"/>
          </p:cNvSpPr>
          <p:nvPr>
            <p:ph idx="1"/>
          </p:nvPr>
        </p:nvSpPr>
        <p:spPr/>
        <p:txBody>
          <a:bodyPr/>
          <a:lstStyle/>
          <a:p>
            <a:r>
              <a:rPr lang="en-US" altLang="ja-JP" dirty="0"/>
              <a:t>We could use anything in the thesaurus </a:t>
            </a:r>
          </a:p>
          <a:p>
            <a:pPr lvl="1"/>
            <a:r>
              <a:rPr lang="en-US" altLang="ja-JP" dirty="0" err="1"/>
              <a:t>Meronymy</a:t>
            </a:r>
            <a:r>
              <a:rPr lang="en-US" altLang="ja-JP" dirty="0"/>
              <a:t> </a:t>
            </a:r>
          </a:p>
          <a:p>
            <a:pPr lvl="1"/>
            <a:r>
              <a:rPr lang="en-US" altLang="ja-JP" dirty="0"/>
              <a:t>Example sentences/definitions </a:t>
            </a:r>
          </a:p>
          <a:p>
            <a:pPr lvl="1"/>
            <a:r>
              <a:rPr lang="en-US" altLang="ja-JP" dirty="0"/>
              <a:t>In practice, by “thesaurus-based” we usually just mean using the is-a/</a:t>
            </a:r>
            <a:r>
              <a:rPr lang="en-US" altLang="ja-JP" dirty="0" err="1"/>
              <a:t>subsumption</a:t>
            </a:r>
            <a:r>
              <a:rPr lang="en-US" altLang="ja-JP" dirty="0"/>
              <a:t>/hypernym hierarchy </a:t>
            </a:r>
          </a:p>
          <a:p>
            <a:r>
              <a:rPr lang="en-US" altLang="ja-JP" dirty="0"/>
              <a:t>Word similarity versus word relatedness </a:t>
            </a:r>
          </a:p>
          <a:p>
            <a:pPr lvl="1"/>
            <a:r>
              <a:rPr lang="en-US" altLang="ja-JP" dirty="0"/>
              <a:t>Similar words are near-synonyms </a:t>
            </a:r>
          </a:p>
          <a:p>
            <a:pPr lvl="1"/>
            <a:r>
              <a:rPr lang="en-US" altLang="ja-JP" dirty="0"/>
              <a:t>Related could be related any way </a:t>
            </a:r>
          </a:p>
          <a:p>
            <a:pPr lvl="2"/>
            <a:r>
              <a:rPr lang="en-US" altLang="ja-JP" i="1" dirty="0"/>
              <a:t>Car, gasoline: related, not similar</a:t>
            </a:r>
          </a:p>
          <a:p>
            <a:pPr lvl="2"/>
            <a:r>
              <a:rPr lang="en-US" altLang="ja-JP" i="1" dirty="0"/>
              <a:t>Doctor nurse fever: related (topic) </a:t>
            </a:r>
          </a:p>
          <a:p>
            <a:pPr lvl="2"/>
            <a:r>
              <a:rPr lang="en-US" altLang="ja-JP" i="1" dirty="0"/>
              <a:t>Car, bicycle: similar</a:t>
            </a:r>
          </a:p>
        </p:txBody>
      </p:sp>
    </p:spTree>
    <p:extLst>
      <p:ext uri="{BB962C8B-B14F-4D97-AF65-F5344CB8AC3E}">
        <p14:creationId xmlns:p14="http://schemas.microsoft.com/office/powerpoint/2010/main" val="3178154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ja-JP"/>
              <a:t>Semantic similarity</a:t>
            </a:r>
          </a:p>
        </p:txBody>
      </p:sp>
      <p:sp>
        <p:nvSpPr>
          <p:cNvPr id="5" name="コンテンツ プレースホルダー 4"/>
          <p:cNvSpPr>
            <a:spLocks noGrp="1"/>
          </p:cNvSpPr>
          <p:nvPr>
            <p:ph idx="1"/>
          </p:nvPr>
        </p:nvSpPr>
        <p:spPr/>
        <p:txBody>
          <a:bodyPr/>
          <a:lstStyle/>
          <a:p>
            <a:r>
              <a:rPr lang="en-US" altLang="ja-JP" dirty="0">
                <a:ea typeface="MS PGothic" panose="020B0600070205080204" pitchFamily="50" charset="-128"/>
              </a:rPr>
              <a:t>Similar if </a:t>
            </a:r>
            <a:r>
              <a:rPr lang="en-US" altLang="ja-JP" i="1" dirty="0">
                <a:ea typeface="MS PGothic" panose="020B0600070205080204" pitchFamily="50" charset="-128"/>
              </a:rPr>
              <a:t>contextually interchangeable</a:t>
            </a:r>
          </a:p>
          <a:p>
            <a:pPr lvl="1"/>
            <a:r>
              <a:rPr lang="en-US" altLang="ja-JP" dirty="0">
                <a:ea typeface="MS PGothic" panose="020B0600070205080204" pitchFamily="50" charset="-128"/>
              </a:rPr>
              <a:t>The degree for which one word can be substituted for another in a given context</a:t>
            </a:r>
          </a:p>
          <a:p>
            <a:pPr lvl="2"/>
            <a:r>
              <a:rPr lang="en-US" altLang="ja-JP" i="1" dirty="0">
                <a:ea typeface="MS PGothic" panose="020B0600070205080204" pitchFamily="50" charset="-128"/>
              </a:rPr>
              <a:t>Suit</a:t>
            </a:r>
            <a:r>
              <a:rPr lang="en-US" altLang="ja-JP" dirty="0">
                <a:ea typeface="MS PGothic" panose="020B0600070205080204" pitchFamily="50" charset="-128"/>
              </a:rPr>
              <a:t> similar to </a:t>
            </a:r>
            <a:r>
              <a:rPr lang="en-US" altLang="ja-JP" i="1" dirty="0">
                <a:ea typeface="MS PGothic" panose="020B0600070205080204" pitchFamily="50" charset="-128"/>
              </a:rPr>
              <a:t>litigation</a:t>
            </a:r>
            <a:r>
              <a:rPr lang="en-US" altLang="ja-JP" dirty="0">
                <a:ea typeface="MS PGothic" panose="020B0600070205080204" pitchFamily="50" charset="-128"/>
              </a:rPr>
              <a:t> (but only in the legal context)</a:t>
            </a:r>
          </a:p>
          <a:p>
            <a:r>
              <a:rPr lang="en-US" altLang="ja-JP" dirty="0">
                <a:ea typeface="MS PGothic" panose="020B0600070205080204" pitchFamily="50" charset="-128"/>
              </a:rPr>
              <a:t>Measures of similarity</a:t>
            </a:r>
          </a:p>
          <a:p>
            <a:pPr lvl="1"/>
            <a:r>
              <a:rPr lang="en-US" altLang="ja-JP" dirty="0">
                <a:ea typeface="MS PGothic" panose="020B0600070205080204" pitchFamily="50" charset="-128"/>
              </a:rPr>
              <a:t>WordNet-based</a:t>
            </a:r>
          </a:p>
          <a:p>
            <a:pPr lvl="1"/>
            <a:r>
              <a:rPr lang="en-US" altLang="ja-JP" dirty="0">
                <a:ea typeface="MS PGothic" panose="020B0600070205080204" pitchFamily="50" charset="-128"/>
              </a:rPr>
              <a:t>Vector-based</a:t>
            </a:r>
          </a:p>
          <a:p>
            <a:pPr lvl="1"/>
            <a:r>
              <a:rPr lang="en-US" altLang="ja-JP" dirty="0">
                <a:ea typeface="MS PGothic" panose="020B0600070205080204" pitchFamily="50" charset="-128"/>
              </a:rPr>
              <a:t>Detecting hyponymy and other relations</a:t>
            </a:r>
          </a:p>
        </p:txBody>
      </p:sp>
      <p:sp>
        <p:nvSpPr>
          <p:cNvPr id="4" name="スライド番号プレースホルダー 3"/>
          <p:cNvSpPr>
            <a:spLocks noGrp="1"/>
          </p:cNvSpPr>
          <p:nvPr>
            <p:ph type="sldNum" sz="quarter" idx="12"/>
          </p:nvPr>
        </p:nvSpPr>
        <p:spPr/>
        <p:txBody>
          <a:bodyPr/>
          <a:lstStyle/>
          <a:p>
            <a:fld id="{8CDE4F69-1140-43CC-9DCC-A99042EDD323}" type="slidenum">
              <a:rPr lang="en-US" altLang="ja-JP" smtClean="0"/>
              <a:pPr/>
              <a:t>58</a:t>
            </a:fld>
            <a:endParaRPr lang="en-US" altLang="ja-JP"/>
          </a:p>
        </p:txBody>
      </p:sp>
    </p:spTree>
    <p:extLst>
      <p:ext uri="{BB962C8B-B14F-4D97-AF65-F5344CB8AC3E}">
        <p14:creationId xmlns:p14="http://schemas.microsoft.com/office/powerpoint/2010/main" val="242392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ltLang="ja-JP" dirty="0"/>
              <a:t>Other lexical semantics tasks</a:t>
            </a:r>
          </a:p>
        </p:txBody>
      </p:sp>
      <p:sp>
        <p:nvSpPr>
          <p:cNvPr id="4" name="コンテンツ プレースホルダー 3"/>
          <p:cNvSpPr>
            <a:spLocks noGrp="1"/>
          </p:cNvSpPr>
          <p:nvPr>
            <p:ph idx="1"/>
          </p:nvPr>
        </p:nvSpPr>
        <p:spPr/>
        <p:txBody>
          <a:bodyPr>
            <a:normAutofit lnSpcReduction="10000"/>
          </a:bodyPr>
          <a:lstStyle/>
          <a:p>
            <a:r>
              <a:rPr lang="en-US" altLang="ja-JP" b="1" dirty="0">
                <a:ea typeface="MS PGothic" panose="020B0600070205080204" pitchFamily="50" charset="-128"/>
              </a:rPr>
              <a:t>Metonymy</a:t>
            </a:r>
            <a:r>
              <a:rPr lang="en-US" altLang="ja-JP" dirty="0">
                <a:ea typeface="MS PGothic" panose="020B0600070205080204" pitchFamily="50" charset="-128"/>
              </a:rPr>
              <a:t> is a figure of speech in which a thing or concept is not called by its own name, but by the name of something intimately associated with that thing or concept. </a:t>
            </a:r>
          </a:p>
          <a:p>
            <a:pPr lvl="1"/>
            <a:r>
              <a:rPr lang="en-US" altLang="ja-JP" dirty="0">
                <a:ea typeface="MS PGothic" panose="020B0600070205080204" pitchFamily="50" charset="-128"/>
              </a:rPr>
              <a:t>Examples:</a:t>
            </a:r>
          </a:p>
          <a:p>
            <a:pPr lvl="1"/>
            <a:endParaRPr lang="en-US" altLang="ja-JP" dirty="0">
              <a:ea typeface="MS PGothic" panose="020B0600070205080204" pitchFamily="50" charset="-128"/>
            </a:endParaRPr>
          </a:p>
          <a:p>
            <a:pPr lvl="1"/>
            <a:endParaRPr lang="en-US" altLang="ja-JP" dirty="0">
              <a:ea typeface="MS PGothic" panose="020B0600070205080204" pitchFamily="50" charset="-128"/>
            </a:endParaRPr>
          </a:p>
          <a:p>
            <a:pPr lvl="1"/>
            <a:endParaRPr lang="en-US" altLang="ja-JP" dirty="0">
              <a:ea typeface="MS PGothic" panose="020B0600070205080204" pitchFamily="50" charset="-128"/>
            </a:endParaRPr>
          </a:p>
          <a:p>
            <a:pPr lvl="1"/>
            <a:endParaRPr lang="en-US" altLang="ja-JP" dirty="0">
              <a:ea typeface="MS PGothic" panose="020B0600070205080204" pitchFamily="50" charset="-128"/>
            </a:endParaRPr>
          </a:p>
          <a:p>
            <a:r>
              <a:rPr lang="en-US" altLang="ja-JP" b="1" dirty="0">
                <a:ea typeface="MS PGothic" panose="020B0600070205080204" pitchFamily="50" charset="-128"/>
              </a:rPr>
              <a:t>Logical Metonymy</a:t>
            </a:r>
          </a:p>
          <a:p>
            <a:pPr lvl="1"/>
            <a:r>
              <a:rPr lang="en-US" altLang="ja-JP" i="1" dirty="0">
                <a:ea typeface="MS PGothic" panose="020B0600070205080204" pitchFamily="50" charset="-128"/>
              </a:rPr>
              <a:t>enjoy the book</a:t>
            </a:r>
            <a:r>
              <a:rPr lang="en-US" altLang="ja-JP" dirty="0">
                <a:ea typeface="MS PGothic" panose="020B0600070205080204" pitchFamily="50" charset="-128"/>
              </a:rPr>
              <a:t> means </a:t>
            </a:r>
            <a:r>
              <a:rPr lang="en-US" altLang="ja-JP" i="1" dirty="0">
                <a:ea typeface="MS PGothic" panose="020B0600070205080204" pitchFamily="50" charset="-128"/>
              </a:rPr>
              <a:t>enjoy </a:t>
            </a:r>
            <a:r>
              <a:rPr lang="en-US" altLang="ja-JP" i="1" u="sng" dirty="0">
                <a:ea typeface="MS PGothic" panose="020B0600070205080204" pitchFamily="50" charset="-128"/>
              </a:rPr>
              <a:t>reading</a:t>
            </a:r>
            <a:r>
              <a:rPr lang="en-US" altLang="ja-JP" i="1" dirty="0">
                <a:ea typeface="MS PGothic" panose="020B0600070205080204" pitchFamily="50" charset="-128"/>
              </a:rPr>
              <a:t> the book</a:t>
            </a:r>
            <a:r>
              <a:rPr lang="en-US" altLang="ja-JP" dirty="0">
                <a:ea typeface="MS PGothic" panose="020B0600070205080204" pitchFamily="50" charset="-128"/>
              </a:rPr>
              <a:t>, and </a:t>
            </a:r>
            <a:r>
              <a:rPr lang="en-US" altLang="ja-JP" i="1" dirty="0">
                <a:ea typeface="MS PGothic" panose="020B0600070205080204" pitchFamily="50" charset="-128"/>
              </a:rPr>
              <a:t>easy problem</a:t>
            </a:r>
            <a:r>
              <a:rPr lang="en-US" altLang="ja-JP" dirty="0">
                <a:ea typeface="MS PGothic" panose="020B0600070205080204" pitchFamily="50" charset="-128"/>
              </a:rPr>
              <a:t> means a </a:t>
            </a:r>
            <a:r>
              <a:rPr lang="en-US" altLang="ja-JP" i="1" dirty="0">
                <a:ea typeface="MS PGothic" panose="020B0600070205080204" pitchFamily="50" charset="-128"/>
              </a:rPr>
              <a:t>problem that is early to </a:t>
            </a:r>
            <a:r>
              <a:rPr lang="en-US" altLang="ja-JP" i="1" u="sng" dirty="0">
                <a:ea typeface="MS PGothic" panose="020B0600070205080204" pitchFamily="50" charset="-128"/>
              </a:rPr>
              <a:t>solve</a:t>
            </a:r>
            <a:r>
              <a:rPr lang="en-US" altLang="ja-JP" dirty="0">
                <a:ea typeface="MS PGothic" panose="020B0600070205080204" pitchFamily="50" charset="-128"/>
              </a:rPr>
              <a:t>.</a:t>
            </a:r>
          </a:p>
          <a:p>
            <a:endParaRPr kumimoji="1" lang="ja-JP" altLang="en-US" dirty="0"/>
          </a:p>
        </p:txBody>
      </p:sp>
      <p:sp>
        <p:nvSpPr>
          <p:cNvPr id="5" name="スライド番号プレースホルダー 4"/>
          <p:cNvSpPr>
            <a:spLocks noGrp="1"/>
          </p:cNvSpPr>
          <p:nvPr>
            <p:ph type="sldNum" sz="quarter" idx="12"/>
          </p:nvPr>
        </p:nvSpPr>
        <p:spPr/>
        <p:txBody>
          <a:bodyPr/>
          <a:lstStyle/>
          <a:p>
            <a:fld id="{986B80B5-5D9A-4D1A-971D-1BED29B173F9}" type="slidenum">
              <a:rPr lang="en-US" altLang="ja-JP" smtClean="0"/>
              <a:pPr/>
              <a:t>59</a:t>
            </a:fld>
            <a:endParaRPr lang="en-US" altLang="ja-JP"/>
          </a:p>
        </p:txBody>
      </p:sp>
      <p:pic>
        <p:nvPicPr>
          <p:cNvPr id="223237" name="Picture 5" descr="Sn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849" y="2898372"/>
            <a:ext cx="71342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1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Scheme of Language Study</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Picture 2" descr="ãapplication field natural language processingãã®ç»åæ¤ç´¢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931" y="1690688"/>
            <a:ext cx="9582150" cy="5124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ãvoice icon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55" y="1872898"/>
            <a:ext cx="1258711" cy="125871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299155" y="3081365"/>
            <a:ext cx="1242648" cy="369332"/>
          </a:xfrm>
          <a:prstGeom prst="rect">
            <a:avLst/>
          </a:prstGeom>
        </p:spPr>
        <p:txBody>
          <a:bodyPr wrap="none">
            <a:spAutoFit/>
          </a:bodyPr>
          <a:lstStyle/>
          <a:p>
            <a:r>
              <a:rPr lang="en-US" altLang="ja-JP"/>
              <a:t>Phonetics</a:t>
            </a:r>
            <a:endParaRPr lang="ja-JP" altLang="en-US"/>
          </a:p>
        </p:txBody>
      </p:sp>
      <p:sp>
        <p:nvSpPr>
          <p:cNvPr id="7" name="テキスト ボックス 6"/>
          <p:cNvSpPr txBox="1"/>
          <p:nvPr/>
        </p:nvSpPr>
        <p:spPr>
          <a:xfrm>
            <a:off x="2051755" y="1541313"/>
            <a:ext cx="877163" cy="369332"/>
          </a:xfrm>
          <a:prstGeom prst="rect">
            <a:avLst/>
          </a:prstGeom>
          <a:noFill/>
        </p:spPr>
        <p:txBody>
          <a:bodyPr wrap="none" rtlCol="0">
            <a:spAutoFit/>
          </a:bodyPr>
          <a:lstStyle/>
          <a:p>
            <a:r>
              <a:rPr lang="ja-JP" altLang="en-US"/>
              <a:t>音韻論</a:t>
            </a:r>
            <a:endParaRPr kumimoji="1" lang="ja-JP" altLang="en-US"/>
          </a:p>
        </p:txBody>
      </p:sp>
      <p:sp>
        <p:nvSpPr>
          <p:cNvPr id="8" name="テキスト ボックス 7"/>
          <p:cNvSpPr txBox="1"/>
          <p:nvPr/>
        </p:nvSpPr>
        <p:spPr>
          <a:xfrm>
            <a:off x="3874911" y="1534787"/>
            <a:ext cx="877163" cy="369332"/>
          </a:xfrm>
          <a:prstGeom prst="rect">
            <a:avLst/>
          </a:prstGeom>
          <a:noFill/>
        </p:spPr>
        <p:txBody>
          <a:bodyPr wrap="none" rtlCol="0">
            <a:spAutoFit/>
          </a:bodyPr>
          <a:lstStyle/>
          <a:p>
            <a:r>
              <a:rPr lang="ja-JP" altLang="en-US"/>
              <a:t>形態論</a:t>
            </a:r>
            <a:endParaRPr kumimoji="1" lang="ja-JP" altLang="en-US"/>
          </a:p>
        </p:txBody>
      </p:sp>
      <p:sp>
        <p:nvSpPr>
          <p:cNvPr id="9" name="テキスト ボックス 8"/>
          <p:cNvSpPr txBox="1"/>
          <p:nvPr/>
        </p:nvSpPr>
        <p:spPr>
          <a:xfrm>
            <a:off x="5772424" y="1534787"/>
            <a:ext cx="877163" cy="369332"/>
          </a:xfrm>
          <a:prstGeom prst="rect">
            <a:avLst/>
          </a:prstGeom>
          <a:noFill/>
        </p:spPr>
        <p:txBody>
          <a:bodyPr wrap="none" rtlCol="0">
            <a:spAutoFit/>
          </a:bodyPr>
          <a:lstStyle/>
          <a:p>
            <a:r>
              <a:rPr lang="ja-JP" altLang="en-US"/>
              <a:t>統語論</a:t>
            </a:r>
            <a:endParaRPr kumimoji="1" lang="ja-JP" altLang="en-US"/>
          </a:p>
        </p:txBody>
      </p:sp>
      <p:sp>
        <p:nvSpPr>
          <p:cNvPr id="10" name="テキスト ボックス 9"/>
          <p:cNvSpPr txBox="1"/>
          <p:nvPr/>
        </p:nvSpPr>
        <p:spPr>
          <a:xfrm>
            <a:off x="7663684" y="1534787"/>
            <a:ext cx="877163" cy="369332"/>
          </a:xfrm>
          <a:prstGeom prst="rect">
            <a:avLst/>
          </a:prstGeom>
          <a:noFill/>
        </p:spPr>
        <p:txBody>
          <a:bodyPr wrap="none" rtlCol="0">
            <a:spAutoFit/>
          </a:bodyPr>
          <a:lstStyle/>
          <a:p>
            <a:r>
              <a:rPr lang="ja-JP" altLang="en-US"/>
              <a:t>意味論</a:t>
            </a:r>
            <a:endParaRPr kumimoji="1" lang="ja-JP" altLang="en-US"/>
          </a:p>
        </p:txBody>
      </p:sp>
      <p:sp>
        <p:nvSpPr>
          <p:cNvPr id="11" name="テキスト ボックス 10"/>
          <p:cNvSpPr txBox="1"/>
          <p:nvPr/>
        </p:nvSpPr>
        <p:spPr>
          <a:xfrm>
            <a:off x="9187937" y="1506022"/>
            <a:ext cx="1451038" cy="369332"/>
          </a:xfrm>
          <a:prstGeom prst="rect">
            <a:avLst/>
          </a:prstGeom>
          <a:noFill/>
        </p:spPr>
        <p:txBody>
          <a:bodyPr wrap="none" rtlCol="0">
            <a:spAutoFit/>
          </a:bodyPr>
          <a:lstStyle/>
          <a:p>
            <a:r>
              <a:rPr lang="ja-JP" altLang="en-US"/>
              <a:t>推論</a:t>
            </a:r>
            <a:r>
              <a:rPr lang="en-US" altLang="ja-JP"/>
              <a:t>/</a:t>
            </a:r>
            <a:r>
              <a:rPr lang="ja-JP" altLang="en-US"/>
              <a:t>語用論</a:t>
            </a:r>
            <a:endParaRPr kumimoji="1" lang="ja-JP" altLang="en-US"/>
          </a:p>
        </p:txBody>
      </p:sp>
      <p:sp>
        <p:nvSpPr>
          <p:cNvPr id="12" name="テキスト ボックス 11"/>
          <p:cNvSpPr txBox="1"/>
          <p:nvPr/>
        </p:nvSpPr>
        <p:spPr>
          <a:xfrm>
            <a:off x="9223203" y="1171981"/>
            <a:ext cx="1380506" cy="369332"/>
          </a:xfrm>
          <a:prstGeom prst="rect">
            <a:avLst/>
          </a:prstGeom>
          <a:noFill/>
        </p:spPr>
        <p:txBody>
          <a:bodyPr wrap="none" rtlCol="0">
            <a:spAutoFit/>
          </a:bodyPr>
          <a:lstStyle/>
          <a:p>
            <a:r>
              <a:rPr lang="en-US" altLang="ja-JP"/>
              <a:t>Pragmatics</a:t>
            </a:r>
            <a:endParaRPr kumimoji="1" lang="ja-JP" altLang="en-US"/>
          </a:p>
        </p:txBody>
      </p:sp>
    </p:spTree>
    <p:extLst>
      <p:ext uri="{BB962C8B-B14F-4D97-AF65-F5344CB8AC3E}">
        <p14:creationId xmlns:p14="http://schemas.microsoft.com/office/powerpoint/2010/main" val="25926769"/>
      </p:ext>
    </p:extLst>
  </p:cSld>
  <p:clrMapOvr>
    <a:masterClrMapping/>
  </p:clrMapOvr>
  <mc:AlternateContent xmlns:mc="http://schemas.openxmlformats.org/markup-compatibility/2006" xmlns:p14="http://schemas.microsoft.com/office/powerpoint/2010/main">
    <mc:Choice Requires="p14">
      <p:transition spd="slow" p14:dur="2000" advTm="87136"/>
    </mc:Choice>
    <mc:Fallback xmlns="">
      <p:transition spd="slow" advTm="8713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Other lexical semantics tasks</a:t>
            </a:r>
          </a:p>
        </p:txBody>
      </p:sp>
      <p:sp>
        <p:nvSpPr>
          <p:cNvPr id="4" name="コンテンツ プレースホルダー 3"/>
          <p:cNvSpPr>
            <a:spLocks noGrp="1"/>
          </p:cNvSpPr>
          <p:nvPr>
            <p:ph idx="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D0C04AC-A2E2-445B-9FDA-0D38C439260D}" type="slidenum">
              <a:rPr lang="en-US" altLang="ja-JP" smtClean="0"/>
              <a:pPr/>
              <a:t>60</a:t>
            </a:fld>
            <a:endParaRPr lang="en-US" altLang="ja-JP"/>
          </a:p>
        </p:txBody>
      </p:sp>
      <p:pic>
        <p:nvPicPr>
          <p:cNvPr id="226309" name="Picture 5" descr="Sn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294" y="1825625"/>
            <a:ext cx="8458200" cy="4498975"/>
          </a:xfrm>
          <a:prstGeom prst="rect">
            <a:avLst/>
          </a:prstGeom>
          <a:noFill/>
          <a:extLst>
            <a:ext uri="{909E8E84-426E-40DD-AFC4-6F175D3DCCD1}">
              <a14:hiddenFill xmlns:a14="http://schemas.microsoft.com/office/drawing/2010/main">
                <a:solidFill>
                  <a:srgbClr val="FFFFFF"/>
                </a:solidFill>
              </a14:hiddenFill>
            </a:ext>
          </a:extLst>
        </p:spPr>
      </p:pic>
      <p:sp>
        <p:nvSpPr>
          <p:cNvPr id="226310" name="Text Box 6"/>
          <p:cNvSpPr txBox="1">
            <a:spLocks noChangeArrowheads="1"/>
          </p:cNvSpPr>
          <p:nvPr/>
        </p:nvSpPr>
        <p:spPr bwMode="auto">
          <a:xfrm>
            <a:off x="6405564" y="6521450"/>
            <a:ext cx="44470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600" dirty="0">
                <a:ea typeface="MS PGothic" panose="020B0600070205080204" pitchFamily="50" charset="-128"/>
              </a:rPr>
              <a:t>From CS 224N / Ling 280, Stanford, Manning</a:t>
            </a:r>
          </a:p>
        </p:txBody>
      </p:sp>
    </p:spTree>
    <p:extLst>
      <p:ext uri="{BB962C8B-B14F-4D97-AF65-F5344CB8AC3E}">
        <p14:creationId xmlns:p14="http://schemas.microsoft.com/office/powerpoint/2010/main" val="1095421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p:txBody>
          <a:bodyPr/>
          <a:lstStyle/>
          <a:p>
            <a:fld id="{C7C92453-2DAC-4BDF-B7AE-88A8AF585F51}" type="slidenum">
              <a:rPr lang="en-US" altLang="ja-JP"/>
              <a:pPr/>
              <a:t>61</a:t>
            </a:fld>
            <a:endParaRPr lang="en-US" altLang="ja-JP"/>
          </a:p>
        </p:txBody>
      </p:sp>
      <p:sp>
        <p:nvSpPr>
          <p:cNvPr id="227330" name="Rectangle 2"/>
          <p:cNvSpPr>
            <a:spLocks noGrp="1" noChangeArrowheads="1"/>
          </p:cNvSpPr>
          <p:nvPr>
            <p:ph type="title"/>
          </p:nvPr>
        </p:nvSpPr>
        <p:spPr/>
        <p:txBody>
          <a:bodyPr/>
          <a:lstStyle/>
          <a:p>
            <a:endParaRPr lang="ja-JP" altLang="ja-JP"/>
          </a:p>
        </p:txBody>
      </p:sp>
      <p:sp>
        <p:nvSpPr>
          <p:cNvPr id="227331" name="Rectangle 3"/>
          <p:cNvSpPr>
            <a:spLocks noGrp="1" noChangeArrowheads="1"/>
          </p:cNvSpPr>
          <p:nvPr>
            <p:ph type="body" idx="1"/>
          </p:nvPr>
        </p:nvSpPr>
        <p:spPr/>
        <p:txBody>
          <a:bodyPr/>
          <a:lstStyle/>
          <a:p>
            <a:endParaRPr lang="ja-JP" altLang="ja-JP"/>
          </a:p>
        </p:txBody>
      </p:sp>
      <p:pic>
        <p:nvPicPr>
          <p:cNvPr id="227332" name="Picture 4" descr="Sn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079" y="539750"/>
            <a:ext cx="8610600" cy="5981700"/>
          </a:xfrm>
          <a:prstGeom prst="rect">
            <a:avLst/>
          </a:prstGeom>
          <a:noFill/>
          <a:extLst>
            <a:ext uri="{909E8E84-426E-40DD-AFC4-6F175D3DCCD1}">
              <a14:hiddenFill xmlns:a14="http://schemas.microsoft.com/office/drawing/2010/main">
                <a:solidFill>
                  <a:srgbClr val="FFFFFF"/>
                </a:solidFill>
              </a14:hiddenFill>
            </a:ext>
          </a:extLst>
        </p:spPr>
      </p:pic>
      <p:sp>
        <p:nvSpPr>
          <p:cNvPr id="227334" name="Text Box 6"/>
          <p:cNvSpPr txBox="1">
            <a:spLocks noChangeArrowheads="1"/>
          </p:cNvSpPr>
          <p:nvPr/>
        </p:nvSpPr>
        <p:spPr bwMode="auto">
          <a:xfrm>
            <a:off x="6405564" y="6521450"/>
            <a:ext cx="44470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600" dirty="0">
                <a:ea typeface="MS PGothic" panose="020B0600070205080204" pitchFamily="50" charset="-128"/>
              </a:rPr>
              <a:t>From CS 224N / Ling 280, Stanford, Manning</a:t>
            </a:r>
          </a:p>
        </p:txBody>
      </p:sp>
    </p:spTree>
    <p:extLst>
      <p:ext uri="{BB962C8B-B14F-4D97-AF65-F5344CB8AC3E}">
        <p14:creationId xmlns:p14="http://schemas.microsoft.com/office/powerpoint/2010/main" val="31799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ltLang="ja-JP" dirty="0" err="1"/>
              <a:t>Selectional</a:t>
            </a:r>
            <a:r>
              <a:rPr lang="en-US" altLang="ja-JP" dirty="0"/>
              <a:t> preferences</a:t>
            </a:r>
          </a:p>
        </p:txBody>
      </p:sp>
      <p:sp>
        <p:nvSpPr>
          <p:cNvPr id="5" name="コンテンツ プレースホルダー 4"/>
          <p:cNvSpPr>
            <a:spLocks noGrp="1"/>
          </p:cNvSpPr>
          <p:nvPr>
            <p:ph idx="1"/>
          </p:nvPr>
        </p:nvSpPr>
        <p:spPr/>
        <p:txBody>
          <a:bodyPr/>
          <a:lstStyle/>
          <a:p>
            <a:r>
              <a:rPr lang="en-US" altLang="ja-JP" dirty="0">
                <a:ea typeface="MS PGothic" panose="020B0600070205080204" pitchFamily="50" charset="-128"/>
              </a:rPr>
              <a:t>Most verbs prefer arguments of a particular type: </a:t>
            </a:r>
            <a:r>
              <a:rPr lang="en-US" altLang="ja-JP" dirty="0" err="1">
                <a:ea typeface="MS PGothic" panose="020B0600070205080204" pitchFamily="50" charset="-128"/>
              </a:rPr>
              <a:t>selectional</a:t>
            </a:r>
            <a:r>
              <a:rPr lang="en-US" altLang="ja-JP" dirty="0">
                <a:ea typeface="MS PGothic" panose="020B0600070205080204" pitchFamily="50" charset="-128"/>
              </a:rPr>
              <a:t> preferences or </a:t>
            </a:r>
            <a:r>
              <a:rPr lang="en-US" altLang="ja-JP" i="1" dirty="0">
                <a:ea typeface="MS PGothic" panose="020B0600070205080204" pitchFamily="50" charset="-128"/>
              </a:rPr>
              <a:t>restrictions</a:t>
            </a:r>
          </a:p>
          <a:p>
            <a:pPr lvl="1"/>
            <a:r>
              <a:rPr lang="en-US" altLang="ja-JP" dirty="0">
                <a:ea typeface="MS PGothic" panose="020B0600070205080204" pitchFamily="50" charset="-128"/>
              </a:rPr>
              <a:t>Objects of </a:t>
            </a:r>
            <a:r>
              <a:rPr lang="en-US" altLang="ja-JP" i="1" dirty="0">
                <a:ea typeface="MS PGothic" panose="020B0600070205080204" pitchFamily="50" charset="-128"/>
              </a:rPr>
              <a:t>eat</a:t>
            </a:r>
            <a:r>
              <a:rPr lang="en-US" altLang="ja-JP" dirty="0">
                <a:ea typeface="MS PGothic" panose="020B0600070205080204" pitchFamily="50" charset="-128"/>
              </a:rPr>
              <a:t> tend to be food, subjects of </a:t>
            </a:r>
            <a:r>
              <a:rPr lang="en-US" altLang="ja-JP" i="1" dirty="0">
                <a:ea typeface="MS PGothic" panose="020B0600070205080204" pitchFamily="50" charset="-128"/>
              </a:rPr>
              <a:t>think </a:t>
            </a:r>
            <a:r>
              <a:rPr lang="en-US" altLang="ja-JP" dirty="0">
                <a:ea typeface="MS PGothic" panose="020B0600070205080204" pitchFamily="50" charset="-128"/>
              </a:rPr>
              <a:t>tend to be people etc..</a:t>
            </a:r>
          </a:p>
          <a:p>
            <a:pPr lvl="1"/>
            <a:r>
              <a:rPr lang="en-US" altLang="ja-JP" dirty="0">
                <a:ea typeface="MS PGothic" panose="020B0600070205080204" pitchFamily="50" charset="-128"/>
              </a:rPr>
              <a:t>“Preferences” to allow for metaphors</a:t>
            </a:r>
          </a:p>
          <a:p>
            <a:pPr lvl="2"/>
            <a:r>
              <a:rPr lang="en-US" altLang="ja-JP" i="1" dirty="0">
                <a:ea typeface="MS PGothic" panose="020B0600070205080204" pitchFamily="50" charset="-128"/>
              </a:rPr>
              <a:t>Feat eats the soul</a:t>
            </a:r>
          </a:p>
          <a:p>
            <a:r>
              <a:rPr lang="en-US" altLang="ja-JP" dirty="0">
                <a:ea typeface="MS PGothic" panose="020B0600070205080204" pitchFamily="50" charset="-128"/>
              </a:rPr>
              <a:t>Why is it important for NLP?</a:t>
            </a:r>
          </a:p>
        </p:txBody>
      </p:sp>
      <p:sp>
        <p:nvSpPr>
          <p:cNvPr id="4" name="スライド番号プレースホルダー 3"/>
          <p:cNvSpPr>
            <a:spLocks noGrp="1"/>
          </p:cNvSpPr>
          <p:nvPr>
            <p:ph type="sldNum" sz="quarter" idx="12"/>
          </p:nvPr>
        </p:nvSpPr>
        <p:spPr/>
        <p:txBody>
          <a:bodyPr/>
          <a:lstStyle/>
          <a:p>
            <a:fld id="{6B82CD6D-F3E7-4BC4-AED2-355E507576B0}" type="slidenum">
              <a:rPr lang="en-US" altLang="ja-JP" smtClean="0"/>
              <a:pPr/>
              <a:t>62</a:t>
            </a:fld>
            <a:endParaRPr lang="en-US" altLang="ja-JP"/>
          </a:p>
        </p:txBody>
      </p:sp>
    </p:spTree>
    <p:extLst>
      <p:ext uri="{BB962C8B-B14F-4D97-AF65-F5344CB8AC3E}">
        <p14:creationId xmlns:p14="http://schemas.microsoft.com/office/powerpoint/2010/main" val="1955581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ja-JP"/>
              <a:t>Selectional preferences</a:t>
            </a:r>
          </a:p>
        </p:txBody>
      </p:sp>
      <p:sp>
        <p:nvSpPr>
          <p:cNvPr id="5" name="コンテンツ プレースホルダー 4"/>
          <p:cNvSpPr>
            <a:spLocks noGrp="1"/>
          </p:cNvSpPr>
          <p:nvPr>
            <p:ph idx="1"/>
          </p:nvPr>
        </p:nvSpPr>
        <p:spPr/>
        <p:txBody>
          <a:bodyPr/>
          <a:lstStyle/>
          <a:p>
            <a:r>
              <a:rPr lang="en-US" altLang="ja-JP" dirty="0">
                <a:ea typeface="MS PGothic" panose="020B0600070205080204" pitchFamily="50" charset="-128"/>
              </a:rPr>
              <a:t>Why Important?</a:t>
            </a:r>
          </a:p>
          <a:p>
            <a:pPr lvl="1"/>
            <a:r>
              <a:rPr lang="en-US" altLang="ja-JP" dirty="0">
                <a:ea typeface="MS PGothic" panose="020B0600070205080204" pitchFamily="50" charset="-128"/>
              </a:rPr>
              <a:t>To infer meaning from </a:t>
            </a:r>
            <a:r>
              <a:rPr lang="en-US" altLang="ja-JP" dirty="0" err="1">
                <a:ea typeface="MS PGothic" panose="020B0600070205080204" pitchFamily="50" charset="-128"/>
              </a:rPr>
              <a:t>selectional</a:t>
            </a:r>
            <a:r>
              <a:rPr lang="en-US" altLang="ja-JP" dirty="0">
                <a:ea typeface="MS PGothic" panose="020B0600070205080204" pitchFamily="50" charset="-128"/>
              </a:rPr>
              <a:t> restrictions</a:t>
            </a:r>
          </a:p>
          <a:p>
            <a:pPr lvl="2"/>
            <a:r>
              <a:rPr lang="en-US" altLang="ja-JP" dirty="0">
                <a:ea typeface="MS PGothic" panose="020B0600070205080204" pitchFamily="50" charset="-128"/>
              </a:rPr>
              <a:t>Suppose we don’t know the words </a:t>
            </a:r>
            <a:r>
              <a:rPr lang="en-US" altLang="ja-JP" i="1" dirty="0">
                <a:ea typeface="MS PGothic" panose="020B0600070205080204" pitchFamily="50" charset="-128"/>
              </a:rPr>
              <a:t>durian</a:t>
            </a:r>
            <a:r>
              <a:rPr lang="en-US" altLang="ja-JP" dirty="0">
                <a:ea typeface="MS PGothic" panose="020B0600070205080204" pitchFamily="50" charset="-128"/>
              </a:rPr>
              <a:t> (not in the vocabulary)</a:t>
            </a:r>
          </a:p>
          <a:p>
            <a:pPr lvl="2"/>
            <a:r>
              <a:rPr lang="en-US" altLang="ja-JP" i="1" dirty="0">
                <a:ea typeface="MS PGothic" panose="020B0600070205080204" pitchFamily="50" charset="-128"/>
              </a:rPr>
              <a:t>Susan ate a very fresh durian</a:t>
            </a:r>
          </a:p>
          <a:p>
            <a:pPr lvl="2"/>
            <a:r>
              <a:rPr lang="en-US" altLang="ja-JP" dirty="0">
                <a:ea typeface="MS PGothic" panose="020B0600070205080204" pitchFamily="50" charset="-128"/>
              </a:rPr>
              <a:t>Infer that durian is a type of food</a:t>
            </a:r>
          </a:p>
          <a:p>
            <a:pPr lvl="1"/>
            <a:r>
              <a:rPr lang="en-US" altLang="ja-JP" dirty="0">
                <a:ea typeface="MS PGothic" panose="020B0600070205080204" pitchFamily="50" charset="-128"/>
              </a:rPr>
              <a:t>Ranking the possible parses of a sentence</a:t>
            </a:r>
          </a:p>
          <a:p>
            <a:pPr lvl="2"/>
            <a:r>
              <a:rPr lang="en-US" altLang="ja-JP" dirty="0">
                <a:ea typeface="MS PGothic" panose="020B0600070205080204" pitchFamily="50" charset="-128"/>
              </a:rPr>
              <a:t>Give higher scores to parses where the verbs has ‘natural argument”</a:t>
            </a:r>
          </a:p>
        </p:txBody>
      </p:sp>
      <p:sp>
        <p:nvSpPr>
          <p:cNvPr id="4" name="スライド番号プレースホルダー 3"/>
          <p:cNvSpPr>
            <a:spLocks noGrp="1"/>
          </p:cNvSpPr>
          <p:nvPr>
            <p:ph type="sldNum" sz="quarter" idx="12"/>
          </p:nvPr>
        </p:nvSpPr>
        <p:spPr/>
        <p:txBody>
          <a:bodyPr/>
          <a:lstStyle/>
          <a:p>
            <a:fld id="{69C0FA24-D2D4-4102-9BCB-A3F61B1818A2}" type="slidenum">
              <a:rPr lang="en-US" altLang="ja-JP" smtClean="0"/>
              <a:pPr/>
              <a:t>63</a:t>
            </a:fld>
            <a:endParaRPr lang="en-US" altLang="ja-JP"/>
          </a:p>
        </p:txBody>
      </p:sp>
    </p:spTree>
    <p:extLst>
      <p:ext uri="{BB962C8B-B14F-4D97-AF65-F5344CB8AC3E}">
        <p14:creationId xmlns:p14="http://schemas.microsoft.com/office/powerpoint/2010/main" val="2853749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083AA3-8158-9438-5330-4C07973C06BF}"/>
              </a:ext>
            </a:extLst>
          </p:cNvPr>
          <p:cNvSpPr>
            <a:spLocks noGrp="1"/>
          </p:cNvSpPr>
          <p:nvPr>
            <p:ph type="title"/>
          </p:nvPr>
        </p:nvSpPr>
        <p:spPr/>
        <p:txBody>
          <a:bodyPr/>
          <a:lstStyle/>
          <a:p>
            <a:r>
              <a:rPr kumimoji="1" lang="en-US" altLang="ja-JP"/>
              <a:t>Example Study: Bible Verse Search</a:t>
            </a:r>
            <a:endParaRPr kumimoji="1" lang="ja-JP" altLang="en-US"/>
          </a:p>
        </p:txBody>
      </p:sp>
      <p:sp>
        <p:nvSpPr>
          <p:cNvPr id="3" name="コンテンツ プレースホルダー 2">
            <a:extLst>
              <a:ext uri="{FF2B5EF4-FFF2-40B4-BE49-F238E27FC236}">
                <a16:creationId xmlns:a16="http://schemas.microsoft.com/office/drawing/2014/main" id="{707CF65B-9853-9FD7-C97F-FF71F293FBCA}"/>
              </a:ext>
            </a:extLst>
          </p:cNvPr>
          <p:cNvSpPr>
            <a:spLocks noGrp="1"/>
          </p:cNvSpPr>
          <p:nvPr>
            <p:ph idx="1"/>
          </p:nvPr>
        </p:nvSpPr>
        <p:spPr/>
        <p:txBody>
          <a:bodyPr>
            <a:normAutofit/>
          </a:bodyPr>
          <a:lstStyle/>
          <a:p>
            <a:r>
              <a:rPr lang="en-US" altLang="ja-JP" b="1"/>
              <a:t>Goal</a:t>
            </a:r>
            <a:r>
              <a:rPr lang="en-US" altLang="ja-JP"/>
              <a:t>: Build a classic NLTK pipeline that turns Bible text into a searchable index</a:t>
            </a:r>
          </a:p>
          <a:p>
            <a:r>
              <a:rPr lang="en-US" altLang="ja-JP" b="1"/>
              <a:t>Steps</a:t>
            </a:r>
            <a:r>
              <a:rPr lang="en-US" altLang="ja-JP"/>
              <a:t>: Raw text → cleaning/normalization → sentence/word tokenization → POS &amp; lemmatization → </a:t>
            </a:r>
            <a:r>
              <a:rPr lang="en-US" altLang="ja-JP" err="1"/>
              <a:t>stopword</a:t>
            </a:r>
            <a:r>
              <a:rPr lang="en-US" altLang="ja-JP"/>
              <a:t> filtering → features (</a:t>
            </a:r>
            <a:r>
              <a:rPr lang="en-US" altLang="ja-JP" err="1"/>
              <a:t>BoW</a:t>
            </a:r>
            <a:r>
              <a:rPr lang="en-US" altLang="ja-JP"/>
              <a:t>/TF-IDF, optional LSA) → search index → query processing → ranking</a:t>
            </a:r>
          </a:p>
          <a:p>
            <a:r>
              <a:rPr lang="en-US" altLang="ja-JP" b="1"/>
              <a:t>Stats models in scope</a:t>
            </a:r>
            <a:r>
              <a:rPr lang="en-US" altLang="ja-JP"/>
              <a:t>: </a:t>
            </a:r>
            <a:r>
              <a:rPr lang="en-US" altLang="ja-JP" b="1"/>
              <a:t>n-gram LM</a:t>
            </a:r>
            <a:r>
              <a:rPr lang="en-US" altLang="ja-JP"/>
              <a:t> (counts, smoothing), </a:t>
            </a:r>
            <a:r>
              <a:rPr lang="en-US" altLang="ja-JP" b="1"/>
              <a:t>HMM</a:t>
            </a:r>
            <a:r>
              <a:rPr lang="en-US" altLang="ja-JP"/>
              <a:t> (POS tagging)</a:t>
            </a:r>
          </a:p>
          <a:p>
            <a:r>
              <a:rPr lang="en-US" altLang="ja-JP" b="1"/>
              <a:t>Deliverable</a:t>
            </a:r>
            <a:r>
              <a:rPr lang="en-US" altLang="ja-JP"/>
              <a:t>: Given a question/phrase, retrieve relevant verses with scores</a:t>
            </a:r>
          </a:p>
        </p:txBody>
      </p:sp>
    </p:spTree>
    <p:extLst>
      <p:ext uri="{BB962C8B-B14F-4D97-AF65-F5344CB8AC3E}">
        <p14:creationId xmlns:p14="http://schemas.microsoft.com/office/powerpoint/2010/main" val="2742300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225A6-121F-6F68-9B9B-9DA674D93D5D}"/>
              </a:ext>
            </a:extLst>
          </p:cNvPr>
          <p:cNvSpPr>
            <a:spLocks noGrp="1"/>
          </p:cNvSpPr>
          <p:nvPr>
            <p:ph type="title"/>
          </p:nvPr>
        </p:nvSpPr>
        <p:spPr/>
        <p:txBody>
          <a:bodyPr/>
          <a:lstStyle/>
          <a:p>
            <a:r>
              <a:rPr lang="en-US" altLang="ja-JP" dirty="0"/>
              <a:t>Corpus &amp; Data Layout</a:t>
            </a:r>
            <a:endParaRPr kumimoji="1" lang="ja-JP" altLang="en-US" dirty="0"/>
          </a:p>
        </p:txBody>
      </p:sp>
      <p:sp>
        <p:nvSpPr>
          <p:cNvPr id="3" name="コンテンツ プレースホルダー 2">
            <a:extLst>
              <a:ext uri="{FF2B5EF4-FFF2-40B4-BE49-F238E27FC236}">
                <a16:creationId xmlns:a16="http://schemas.microsoft.com/office/drawing/2014/main" id="{C0379052-3400-003E-37B4-95C1B88C593D}"/>
              </a:ext>
            </a:extLst>
          </p:cNvPr>
          <p:cNvSpPr>
            <a:spLocks noGrp="1"/>
          </p:cNvSpPr>
          <p:nvPr>
            <p:ph idx="1"/>
          </p:nvPr>
        </p:nvSpPr>
        <p:spPr/>
        <p:txBody>
          <a:bodyPr/>
          <a:lstStyle/>
          <a:p>
            <a:r>
              <a:rPr kumimoji="1" lang="en-US" altLang="ja-JP" b="1" dirty="0"/>
              <a:t>Corpus</a:t>
            </a:r>
            <a:r>
              <a:rPr kumimoji="1" lang="en-US" altLang="ja-JP" dirty="0"/>
              <a:t>: Bible text (book → chapter → verse)</a:t>
            </a:r>
          </a:p>
          <a:p>
            <a:r>
              <a:rPr kumimoji="1" lang="en-US" altLang="ja-JP" b="1" dirty="0"/>
              <a:t>Granularity</a:t>
            </a:r>
            <a:r>
              <a:rPr kumimoji="1" lang="en-US" altLang="ja-JP" dirty="0"/>
              <a:t>: Treat verse as the retrieval unit (document)</a:t>
            </a:r>
          </a:p>
          <a:p>
            <a:r>
              <a:rPr kumimoji="1" lang="en-US" altLang="ja-JP" b="1" dirty="0"/>
              <a:t>Fields</a:t>
            </a:r>
            <a:r>
              <a:rPr kumimoji="1" lang="en-US" altLang="ja-JP" dirty="0"/>
              <a:t>: </a:t>
            </a:r>
            <a:r>
              <a:rPr kumimoji="1" lang="en-US" altLang="ja-JP" dirty="0" err="1"/>
              <a:t>doc_id</a:t>
            </a:r>
            <a:r>
              <a:rPr kumimoji="1" lang="en-US" altLang="ja-JP" dirty="0"/>
              <a:t>, book, </a:t>
            </a:r>
            <a:r>
              <a:rPr kumimoji="1" lang="en-US" altLang="ja-JP" dirty="0" err="1"/>
              <a:t>chapter:verse</a:t>
            </a:r>
            <a:r>
              <a:rPr kumimoji="1" lang="en-US" altLang="ja-JP" dirty="0"/>
              <a:t>, text</a:t>
            </a:r>
          </a:p>
          <a:p>
            <a:r>
              <a:rPr kumimoji="1" lang="en-US" altLang="ja-JP" b="1" dirty="0"/>
              <a:t>Example:</a:t>
            </a:r>
          </a:p>
          <a:p>
            <a:pPr lvl="1"/>
            <a:r>
              <a:rPr kumimoji="1" lang="en-US" altLang="ja-JP" dirty="0" err="1"/>
              <a:t>doc_id</a:t>
            </a:r>
            <a:r>
              <a:rPr kumimoji="1" lang="en-US" altLang="ja-JP" dirty="0"/>
              <a:t>=Gen_1_1, “In the beginning God created the heaven and the earth.”</a:t>
            </a:r>
          </a:p>
          <a:p>
            <a:r>
              <a:rPr kumimoji="1" lang="en-US" altLang="ja-JP" b="1" dirty="0"/>
              <a:t>Assumption</a:t>
            </a:r>
            <a:r>
              <a:rPr kumimoji="1" lang="en-US" altLang="ja-JP" dirty="0"/>
              <a:t>: UTF-8 text file(s) or CSV; consistent verse segmentation</a:t>
            </a:r>
            <a:endParaRPr kumimoji="1" lang="ja-JP" altLang="en-US" dirty="0"/>
          </a:p>
        </p:txBody>
      </p:sp>
    </p:spTree>
    <p:extLst>
      <p:ext uri="{BB962C8B-B14F-4D97-AF65-F5344CB8AC3E}">
        <p14:creationId xmlns:p14="http://schemas.microsoft.com/office/powerpoint/2010/main" val="2331669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CBDEC-6862-3724-BDFB-957FF3F76245}"/>
              </a:ext>
            </a:extLst>
          </p:cNvPr>
          <p:cNvSpPr>
            <a:spLocks noGrp="1"/>
          </p:cNvSpPr>
          <p:nvPr>
            <p:ph type="title"/>
          </p:nvPr>
        </p:nvSpPr>
        <p:spPr/>
        <p:txBody>
          <a:bodyPr/>
          <a:lstStyle/>
          <a:p>
            <a:r>
              <a:rPr kumimoji="1" lang="en-US" altLang="ja-JP" dirty="0"/>
              <a:t>Data Flow: What becomes What?</a:t>
            </a:r>
            <a:endParaRPr kumimoji="1" lang="ja-JP" altLang="en-US" dirty="0"/>
          </a:p>
        </p:txBody>
      </p:sp>
      <p:sp>
        <p:nvSpPr>
          <p:cNvPr id="3" name="コンテンツ プレースホルダー 2">
            <a:extLst>
              <a:ext uri="{FF2B5EF4-FFF2-40B4-BE49-F238E27FC236}">
                <a16:creationId xmlns:a16="http://schemas.microsoft.com/office/drawing/2014/main" id="{D7F09135-3D85-C83F-0548-C6104CB7F35F}"/>
              </a:ext>
            </a:extLst>
          </p:cNvPr>
          <p:cNvSpPr>
            <a:spLocks noGrp="1"/>
          </p:cNvSpPr>
          <p:nvPr>
            <p:ph idx="1"/>
          </p:nvPr>
        </p:nvSpPr>
        <p:spPr/>
        <p:txBody>
          <a:bodyPr>
            <a:normAutofit fontScale="85000" lnSpcReduction="20000"/>
          </a:bodyPr>
          <a:lstStyle/>
          <a:p>
            <a:r>
              <a:rPr lang="en-US" altLang="ja-JP" b="1" dirty="0"/>
              <a:t>Input (raw)</a:t>
            </a:r>
            <a:r>
              <a:rPr lang="en-US" altLang="ja-JP" dirty="0"/>
              <a:t>: </a:t>
            </a:r>
          </a:p>
          <a:p>
            <a:pPr lvl="1"/>
            <a:r>
              <a:rPr lang="en-US" altLang="ja-JP" dirty="0">
                <a:latin typeface="Consolas" panose="020B0609020204030204" pitchFamily="49" charset="0"/>
              </a:rPr>
              <a:t>"In the beginning God created the heaven and the earth."</a:t>
            </a:r>
          </a:p>
          <a:p>
            <a:r>
              <a:rPr lang="en-US" altLang="ja-JP" b="1" dirty="0"/>
              <a:t>Normalization</a:t>
            </a:r>
            <a:r>
              <a:rPr lang="en-US" altLang="ja-JP" dirty="0"/>
              <a:t>: </a:t>
            </a:r>
          </a:p>
          <a:p>
            <a:pPr lvl="1"/>
            <a:r>
              <a:rPr lang="en-US" altLang="ja-JP" dirty="0"/>
              <a:t>lowercasing → </a:t>
            </a:r>
            <a:r>
              <a:rPr lang="en-US" altLang="ja-JP" dirty="0">
                <a:latin typeface="Consolas" panose="020B0609020204030204" pitchFamily="49" charset="0"/>
              </a:rPr>
              <a:t>"in the beginning god created the heaven and the earth."</a:t>
            </a:r>
          </a:p>
          <a:p>
            <a:r>
              <a:rPr lang="en-US" altLang="ja-JP" b="1" dirty="0"/>
              <a:t>Tokenization</a:t>
            </a:r>
            <a:r>
              <a:rPr lang="en-US" altLang="ja-JP" dirty="0"/>
              <a:t>: </a:t>
            </a:r>
          </a:p>
          <a:p>
            <a:pPr lvl="1"/>
            <a:r>
              <a:rPr lang="en-US" altLang="ja-JP" dirty="0">
                <a:latin typeface="Consolas" panose="020B0609020204030204" pitchFamily="49" charset="0"/>
              </a:rPr>
              <a:t>["in","the","beginning","god","created","the","heaven","and","the","earth","."]</a:t>
            </a:r>
          </a:p>
          <a:p>
            <a:r>
              <a:rPr lang="en-US" altLang="ja-JP" b="1" dirty="0"/>
              <a:t>POS tags</a:t>
            </a:r>
            <a:r>
              <a:rPr lang="en-US" altLang="ja-JP" dirty="0"/>
              <a:t>:</a:t>
            </a:r>
          </a:p>
          <a:p>
            <a:pPr lvl="1"/>
            <a:r>
              <a:rPr lang="en-US" altLang="ja-JP" dirty="0">
                <a:latin typeface="Consolas" panose="020B0609020204030204" pitchFamily="49" charset="0"/>
              </a:rPr>
              <a:t>[("</a:t>
            </a:r>
            <a:r>
              <a:rPr lang="en-US" altLang="ja-JP" dirty="0" err="1">
                <a:latin typeface="Consolas" panose="020B0609020204030204" pitchFamily="49" charset="0"/>
              </a:rPr>
              <a:t>in",IN</a:t>
            </a:r>
            <a:r>
              <a:rPr lang="en-US" altLang="ja-JP" dirty="0">
                <a:latin typeface="Consolas" panose="020B0609020204030204" pitchFamily="49" charset="0"/>
              </a:rPr>
              <a:t>),("</a:t>
            </a:r>
            <a:r>
              <a:rPr lang="en-US" altLang="ja-JP" dirty="0" err="1">
                <a:latin typeface="Consolas" panose="020B0609020204030204" pitchFamily="49" charset="0"/>
              </a:rPr>
              <a:t>the",DT</a:t>
            </a:r>
            <a:r>
              <a:rPr lang="en-US" altLang="ja-JP" dirty="0">
                <a:latin typeface="Consolas" panose="020B0609020204030204" pitchFamily="49" charset="0"/>
              </a:rPr>
              <a:t>),("</a:t>
            </a:r>
            <a:r>
              <a:rPr lang="en-US" altLang="ja-JP" dirty="0" err="1">
                <a:latin typeface="Consolas" panose="020B0609020204030204" pitchFamily="49" charset="0"/>
              </a:rPr>
              <a:t>beginning",NN</a:t>
            </a:r>
            <a:r>
              <a:rPr lang="en-US" altLang="ja-JP" dirty="0">
                <a:latin typeface="Consolas" panose="020B0609020204030204" pitchFamily="49" charset="0"/>
              </a:rPr>
              <a:t>),("</a:t>
            </a:r>
            <a:r>
              <a:rPr lang="en-US" altLang="ja-JP" dirty="0" err="1">
                <a:latin typeface="Consolas" panose="020B0609020204030204" pitchFamily="49" charset="0"/>
              </a:rPr>
              <a:t>god",NNP</a:t>
            </a:r>
            <a:r>
              <a:rPr lang="en-US" altLang="ja-JP" dirty="0">
                <a:latin typeface="Consolas" panose="020B0609020204030204" pitchFamily="49" charset="0"/>
              </a:rPr>
              <a:t>),...]</a:t>
            </a:r>
          </a:p>
          <a:p>
            <a:r>
              <a:rPr lang="en-US" altLang="ja-JP" b="1" dirty="0"/>
              <a:t>Lemmas</a:t>
            </a:r>
            <a:r>
              <a:rPr lang="en-US" altLang="ja-JP" dirty="0"/>
              <a:t>: </a:t>
            </a:r>
          </a:p>
          <a:p>
            <a:pPr lvl="1"/>
            <a:r>
              <a:rPr lang="en-US" altLang="ja-JP" dirty="0">
                <a:latin typeface="Consolas" panose="020B0609020204030204" pitchFamily="49" charset="0"/>
              </a:rPr>
              <a:t>["in","the","beginning","god","create","the","heaven","and","the","earth","."]</a:t>
            </a:r>
          </a:p>
          <a:p>
            <a:r>
              <a:rPr lang="en-US" altLang="ja-JP" b="1" dirty="0"/>
              <a:t>Filtered (no </a:t>
            </a:r>
            <a:r>
              <a:rPr lang="en-US" altLang="ja-JP" b="1" dirty="0" err="1"/>
              <a:t>stopwords</a:t>
            </a:r>
            <a:r>
              <a:rPr lang="en-US" altLang="ja-JP" b="1" dirty="0"/>
              <a:t> &amp; </a:t>
            </a:r>
            <a:r>
              <a:rPr lang="en-US" altLang="ja-JP" b="1" dirty="0" err="1"/>
              <a:t>punct</a:t>
            </a:r>
            <a:r>
              <a:rPr lang="en-US" altLang="ja-JP" b="1" dirty="0"/>
              <a:t>)</a:t>
            </a:r>
            <a:r>
              <a:rPr lang="en-US" altLang="ja-JP" dirty="0"/>
              <a:t>:</a:t>
            </a:r>
          </a:p>
          <a:p>
            <a:pPr lvl="1"/>
            <a:r>
              <a:rPr lang="en-US" altLang="ja-JP" dirty="0"/>
              <a:t> </a:t>
            </a:r>
            <a:r>
              <a:rPr lang="en-US" altLang="ja-JP" dirty="0">
                <a:latin typeface="Consolas" panose="020B0609020204030204" pitchFamily="49" charset="0"/>
              </a:rPr>
              <a:t>["</a:t>
            </a:r>
            <a:r>
              <a:rPr lang="en-US" altLang="ja-JP" dirty="0" err="1">
                <a:latin typeface="Consolas" panose="020B0609020204030204" pitchFamily="49" charset="0"/>
              </a:rPr>
              <a:t>beginning","god","create","heaven","earth</a:t>
            </a:r>
            <a:r>
              <a:rPr lang="en-US" altLang="ja-JP" dirty="0">
                <a:latin typeface="Consolas" panose="020B0609020204030204" pitchFamily="49" charset="0"/>
              </a:rPr>
              <a:t>"]</a:t>
            </a:r>
          </a:p>
          <a:p>
            <a:endParaRPr kumimoji="1" lang="ja-JP" altLang="en-US" dirty="0"/>
          </a:p>
        </p:txBody>
      </p:sp>
    </p:spTree>
    <p:extLst>
      <p:ext uri="{BB962C8B-B14F-4D97-AF65-F5344CB8AC3E}">
        <p14:creationId xmlns:p14="http://schemas.microsoft.com/office/powerpoint/2010/main" val="804004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A85913-7069-DF9E-3E96-5A20317433B8}"/>
              </a:ext>
            </a:extLst>
          </p:cNvPr>
          <p:cNvSpPr>
            <a:spLocks noGrp="1"/>
          </p:cNvSpPr>
          <p:nvPr>
            <p:ph type="title"/>
          </p:nvPr>
        </p:nvSpPr>
        <p:spPr/>
        <p:txBody>
          <a:bodyPr/>
          <a:lstStyle/>
          <a:p>
            <a:r>
              <a:rPr kumimoji="1" lang="en-US" altLang="ja-JP" dirty="0"/>
              <a:t>Processing (Code Mini-Snippet)</a:t>
            </a:r>
            <a:endParaRPr kumimoji="1" lang="ja-JP" altLang="en-US" dirty="0"/>
          </a:p>
        </p:txBody>
      </p:sp>
      <p:sp>
        <p:nvSpPr>
          <p:cNvPr id="3" name="コンテンツ プレースホルダー 2">
            <a:extLst>
              <a:ext uri="{FF2B5EF4-FFF2-40B4-BE49-F238E27FC236}">
                <a16:creationId xmlns:a16="http://schemas.microsoft.com/office/drawing/2014/main" id="{BE94E999-5371-6681-B2EA-C25CAC36DED5}"/>
              </a:ext>
            </a:extLst>
          </p:cNvPr>
          <p:cNvSpPr>
            <a:spLocks noGrp="1"/>
          </p:cNvSpPr>
          <p:nvPr>
            <p:ph idx="1"/>
          </p:nvPr>
        </p:nvSpPr>
        <p:spPr/>
        <p:txBody>
          <a:bodyPr>
            <a:normAutofit fontScale="85000" lnSpcReduction="20000"/>
          </a:bodyPr>
          <a:lstStyle/>
          <a:p>
            <a:r>
              <a:rPr lang="en-US" altLang="ja-JP" b="1" dirty="0"/>
              <a:t>Key operations</a:t>
            </a:r>
            <a:r>
              <a:rPr lang="en-US" altLang="ja-JP" dirty="0"/>
              <a:t>: normalization, tokenization, sentence split</a:t>
            </a:r>
          </a:p>
          <a:p>
            <a:r>
              <a:rPr lang="en-US" altLang="ja-JP" b="1" dirty="0"/>
              <a:t>NLTK</a:t>
            </a:r>
            <a:r>
              <a:rPr lang="en-US" altLang="ja-JP" dirty="0"/>
              <a:t>:</a:t>
            </a:r>
          </a:p>
          <a:p>
            <a:pPr marL="457200" lvl="1" indent="0">
              <a:buNone/>
            </a:pPr>
            <a:r>
              <a:rPr lang="en-US" altLang="ja-JP" dirty="0">
                <a:latin typeface="Consolas" panose="020B0609020204030204" pitchFamily="49" charset="0"/>
              </a:rPr>
              <a:t>import </a:t>
            </a:r>
            <a:r>
              <a:rPr lang="en-US" altLang="ja-JP" dirty="0" err="1">
                <a:latin typeface="Consolas" panose="020B0609020204030204" pitchFamily="49" charset="0"/>
              </a:rPr>
              <a:t>nltk</a:t>
            </a:r>
            <a:r>
              <a:rPr lang="en-US" altLang="ja-JP" dirty="0">
                <a:latin typeface="Consolas" panose="020B0609020204030204" pitchFamily="49" charset="0"/>
              </a:rPr>
              <a:t>, re</a:t>
            </a:r>
          </a:p>
          <a:p>
            <a:pPr marL="457200" lvl="1" indent="0">
              <a:buNone/>
            </a:pPr>
            <a:r>
              <a:rPr lang="en-US" altLang="ja-JP" dirty="0">
                <a:latin typeface="Consolas" panose="020B0609020204030204" pitchFamily="49" charset="0"/>
              </a:rPr>
              <a:t>from </a:t>
            </a:r>
            <a:r>
              <a:rPr lang="en-US" altLang="ja-JP" dirty="0" err="1">
                <a:latin typeface="Consolas" panose="020B0609020204030204" pitchFamily="49" charset="0"/>
              </a:rPr>
              <a:t>nltk.corpus</a:t>
            </a:r>
            <a:r>
              <a:rPr lang="en-US" altLang="ja-JP" dirty="0">
                <a:latin typeface="Consolas" panose="020B0609020204030204" pitchFamily="49" charset="0"/>
              </a:rPr>
              <a:t> import </a:t>
            </a:r>
            <a:r>
              <a:rPr lang="en-US" altLang="ja-JP" dirty="0" err="1">
                <a:latin typeface="Consolas" panose="020B0609020204030204" pitchFamily="49" charset="0"/>
              </a:rPr>
              <a:t>stopwords</a:t>
            </a:r>
            <a:endParaRPr lang="en-US" altLang="ja-JP" dirty="0">
              <a:latin typeface="Consolas" panose="020B0609020204030204" pitchFamily="49" charset="0"/>
            </a:endParaRPr>
          </a:p>
          <a:p>
            <a:pPr marL="457200" lvl="1" indent="0">
              <a:buNone/>
            </a:pPr>
            <a:r>
              <a:rPr lang="en-US" altLang="ja-JP" dirty="0">
                <a:latin typeface="Consolas" panose="020B0609020204030204" pitchFamily="49" charset="0"/>
              </a:rPr>
              <a:t>from </a:t>
            </a:r>
            <a:r>
              <a:rPr lang="en-US" altLang="ja-JP" dirty="0" err="1">
                <a:latin typeface="Consolas" panose="020B0609020204030204" pitchFamily="49" charset="0"/>
              </a:rPr>
              <a:t>nltk.stem</a:t>
            </a:r>
            <a:r>
              <a:rPr lang="en-US" altLang="ja-JP" dirty="0">
                <a:latin typeface="Consolas" panose="020B0609020204030204" pitchFamily="49" charset="0"/>
              </a:rPr>
              <a:t> import </a:t>
            </a:r>
            <a:r>
              <a:rPr lang="en-US" altLang="ja-JP" dirty="0" err="1">
                <a:latin typeface="Consolas" panose="020B0609020204030204" pitchFamily="49" charset="0"/>
              </a:rPr>
              <a:t>WordNetLemmatizer</a:t>
            </a:r>
            <a:endParaRPr lang="en-US" altLang="ja-JP" dirty="0">
              <a:latin typeface="Consolas" panose="020B0609020204030204" pitchFamily="49" charset="0"/>
            </a:endParaRPr>
          </a:p>
          <a:p>
            <a:pPr lvl="1"/>
            <a:endParaRPr lang="en-US" altLang="ja-JP" dirty="0">
              <a:latin typeface="Consolas" panose="020B0609020204030204" pitchFamily="49" charset="0"/>
            </a:endParaRPr>
          </a:p>
          <a:p>
            <a:pPr marL="457200" lvl="1" indent="0">
              <a:buNone/>
            </a:pPr>
            <a:r>
              <a:rPr lang="en-US" altLang="ja-JP" dirty="0">
                <a:latin typeface="Consolas" panose="020B0609020204030204" pitchFamily="49" charset="0"/>
              </a:rPr>
              <a:t>text = </a:t>
            </a:r>
            <a:r>
              <a:rPr lang="en-US" altLang="ja-JP" dirty="0" err="1">
                <a:latin typeface="Consolas" panose="020B0609020204030204" pitchFamily="49" charset="0"/>
              </a:rPr>
              <a:t>re.sub</a:t>
            </a:r>
            <a:r>
              <a:rPr lang="en-US" altLang="ja-JP" dirty="0">
                <a:latin typeface="Consolas" panose="020B0609020204030204" pitchFamily="49" charset="0"/>
              </a:rPr>
              <a:t>(r'\s+', ' ', text).strip().lower()</a:t>
            </a:r>
          </a:p>
          <a:p>
            <a:pPr marL="457200" lvl="1" indent="0">
              <a:buNone/>
            </a:pPr>
            <a:r>
              <a:rPr lang="en-US" altLang="ja-JP" dirty="0" err="1">
                <a:latin typeface="Consolas" panose="020B0609020204030204" pitchFamily="49" charset="0"/>
              </a:rPr>
              <a:t>sents</a:t>
            </a:r>
            <a:r>
              <a:rPr lang="en-US" altLang="ja-JP" dirty="0">
                <a:latin typeface="Consolas" panose="020B0609020204030204" pitchFamily="49" charset="0"/>
              </a:rPr>
              <a:t> = </a:t>
            </a:r>
            <a:r>
              <a:rPr lang="en-US" altLang="ja-JP" dirty="0" err="1">
                <a:latin typeface="Consolas" panose="020B0609020204030204" pitchFamily="49" charset="0"/>
              </a:rPr>
              <a:t>nltk.sent_tokenize</a:t>
            </a:r>
            <a:r>
              <a:rPr lang="en-US" altLang="ja-JP" dirty="0">
                <a:latin typeface="Consolas" panose="020B0609020204030204" pitchFamily="49" charset="0"/>
              </a:rPr>
              <a:t>(text)</a:t>
            </a:r>
          </a:p>
          <a:p>
            <a:pPr marL="457200" lvl="1" indent="0">
              <a:buNone/>
            </a:pPr>
            <a:r>
              <a:rPr lang="en-US" altLang="ja-JP" dirty="0">
                <a:latin typeface="Consolas" panose="020B0609020204030204" pitchFamily="49" charset="0"/>
              </a:rPr>
              <a:t>tokens = </a:t>
            </a:r>
            <a:r>
              <a:rPr lang="en-US" altLang="ja-JP" dirty="0" err="1">
                <a:latin typeface="Consolas" panose="020B0609020204030204" pitchFamily="49" charset="0"/>
              </a:rPr>
              <a:t>nltk.word_tokenize</a:t>
            </a:r>
            <a:r>
              <a:rPr lang="en-US" altLang="ja-JP" dirty="0">
                <a:latin typeface="Consolas" panose="020B0609020204030204" pitchFamily="49" charset="0"/>
              </a:rPr>
              <a:t>(text)</a:t>
            </a:r>
          </a:p>
          <a:p>
            <a:pPr marL="457200" lvl="1" indent="0">
              <a:buNone/>
            </a:pPr>
            <a:r>
              <a:rPr lang="en-US" altLang="ja-JP" dirty="0">
                <a:latin typeface="Consolas" panose="020B0609020204030204" pitchFamily="49" charset="0"/>
              </a:rPr>
              <a:t>stop = set(</a:t>
            </a:r>
            <a:r>
              <a:rPr lang="en-US" altLang="ja-JP" dirty="0" err="1">
                <a:latin typeface="Consolas" panose="020B0609020204030204" pitchFamily="49" charset="0"/>
              </a:rPr>
              <a:t>stopwords.words</a:t>
            </a:r>
            <a:r>
              <a:rPr lang="en-US" altLang="ja-JP" dirty="0">
                <a:latin typeface="Consolas" panose="020B0609020204030204" pitchFamily="49" charset="0"/>
              </a:rPr>
              <a:t>('</a:t>
            </a:r>
            <a:r>
              <a:rPr lang="en-US" altLang="ja-JP" dirty="0" err="1">
                <a:latin typeface="Consolas" panose="020B0609020204030204" pitchFamily="49" charset="0"/>
              </a:rPr>
              <a:t>english</a:t>
            </a:r>
            <a:r>
              <a:rPr lang="en-US" altLang="ja-JP" dirty="0">
                <a:latin typeface="Consolas" panose="020B0609020204030204" pitchFamily="49" charset="0"/>
              </a:rPr>
              <a:t>'))</a:t>
            </a:r>
          </a:p>
          <a:p>
            <a:pPr marL="457200" lvl="1" indent="0">
              <a:buNone/>
            </a:pPr>
            <a:r>
              <a:rPr lang="en-US" altLang="ja-JP" dirty="0" err="1">
                <a:latin typeface="Consolas" panose="020B0609020204030204" pitchFamily="49" charset="0"/>
              </a:rPr>
              <a:t>lem</a:t>
            </a:r>
            <a:r>
              <a:rPr lang="en-US" altLang="ja-JP" dirty="0">
                <a:latin typeface="Consolas" panose="020B0609020204030204" pitchFamily="49" charset="0"/>
              </a:rPr>
              <a:t> = </a:t>
            </a:r>
            <a:r>
              <a:rPr lang="en-US" altLang="ja-JP" dirty="0" err="1">
                <a:latin typeface="Consolas" panose="020B0609020204030204" pitchFamily="49" charset="0"/>
              </a:rPr>
              <a:t>WordNetLemmatizer</a:t>
            </a:r>
            <a:r>
              <a:rPr lang="en-US" altLang="ja-JP" dirty="0">
                <a:latin typeface="Consolas" panose="020B0609020204030204" pitchFamily="49" charset="0"/>
              </a:rPr>
              <a:t>()</a:t>
            </a:r>
          </a:p>
          <a:p>
            <a:pPr marL="457200" lvl="1" indent="0">
              <a:buNone/>
            </a:pPr>
            <a:r>
              <a:rPr lang="en-US" altLang="ja-JP" dirty="0">
                <a:latin typeface="Consolas" panose="020B0609020204030204" pitchFamily="49" charset="0"/>
              </a:rPr>
              <a:t>tokens = [t for t in tokens if </a:t>
            </a:r>
            <a:r>
              <a:rPr lang="en-US" altLang="ja-JP" dirty="0" err="1">
                <a:latin typeface="Consolas" panose="020B0609020204030204" pitchFamily="49" charset="0"/>
              </a:rPr>
              <a:t>t.isalpha</a:t>
            </a:r>
            <a:r>
              <a:rPr lang="en-US" altLang="ja-JP" dirty="0">
                <a:latin typeface="Consolas" panose="020B0609020204030204" pitchFamily="49" charset="0"/>
              </a:rPr>
              <a:t>()]</a:t>
            </a:r>
          </a:p>
          <a:p>
            <a:pPr marL="457200" lvl="1" indent="0">
              <a:buNone/>
            </a:pPr>
            <a:r>
              <a:rPr lang="en-US" altLang="ja-JP" dirty="0">
                <a:latin typeface="Consolas" panose="020B0609020204030204" pitchFamily="49" charset="0"/>
              </a:rPr>
              <a:t>lemmas = [</a:t>
            </a:r>
            <a:r>
              <a:rPr lang="en-US" altLang="ja-JP" dirty="0" err="1">
                <a:latin typeface="Consolas" panose="020B0609020204030204" pitchFamily="49" charset="0"/>
              </a:rPr>
              <a:t>lem.lemmatize</a:t>
            </a:r>
            <a:r>
              <a:rPr lang="en-US" altLang="ja-JP" dirty="0">
                <a:latin typeface="Consolas" panose="020B0609020204030204" pitchFamily="49" charset="0"/>
              </a:rPr>
              <a:t>(t) for t in tokens if t not in stop]</a:t>
            </a:r>
          </a:p>
          <a:p>
            <a:r>
              <a:rPr lang="en-US" altLang="ja-JP" b="1" dirty="0"/>
              <a:t>Output</a:t>
            </a:r>
            <a:r>
              <a:rPr lang="en-US" altLang="ja-JP" dirty="0"/>
              <a:t>: clean tokens/lemmas per verse, ready for features</a:t>
            </a:r>
          </a:p>
          <a:p>
            <a:endParaRPr kumimoji="1" lang="ja-JP" altLang="en-US" dirty="0"/>
          </a:p>
        </p:txBody>
      </p:sp>
    </p:spTree>
    <p:extLst>
      <p:ext uri="{BB962C8B-B14F-4D97-AF65-F5344CB8AC3E}">
        <p14:creationId xmlns:p14="http://schemas.microsoft.com/office/powerpoint/2010/main" val="2132297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0506C8-176C-727D-C6F5-299C9D5EBEF3}"/>
              </a:ext>
            </a:extLst>
          </p:cNvPr>
          <p:cNvSpPr>
            <a:spLocks noGrp="1"/>
          </p:cNvSpPr>
          <p:nvPr>
            <p:ph type="title"/>
          </p:nvPr>
        </p:nvSpPr>
        <p:spPr/>
        <p:txBody>
          <a:bodyPr/>
          <a:lstStyle/>
          <a:p>
            <a:r>
              <a:rPr lang="en-US" altLang="ja-JP" dirty="0"/>
              <a:t>POS Tagging &amp; Lemmatization (HMM hook)</a:t>
            </a:r>
            <a:endParaRPr kumimoji="1" lang="ja-JP" altLang="en-US" dirty="0"/>
          </a:p>
        </p:txBody>
      </p:sp>
      <p:sp>
        <p:nvSpPr>
          <p:cNvPr id="3" name="コンテンツ プレースホルダー 2">
            <a:extLst>
              <a:ext uri="{FF2B5EF4-FFF2-40B4-BE49-F238E27FC236}">
                <a16:creationId xmlns:a16="http://schemas.microsoft.com/office/drawing/2014/main" id="{FE907545-9D0E-8A5E-221D-943DD6FFCF9B}"/>
              </a:ext>
            </a:extLst>
          </p:cNvPr>
          <p:cNvSpPr>
            <a:spLocks noGrp="1"/>
          </p:cNvSpPr>
          <p:nvPr>
            <p:ph idx="1"/>
          </p:nvPr>
        </p:nvSpPr>
        <p:spPr/>
        <p:txBody>
          <a:bodyPr/>
          <a:lstStyle/>
          <a:p>
            <a:r>
              <a:rPr lang="en-US" altLang="ja-JP" b="1" dirty="0"/>
              <a:t>Why POS?</a:t>
            </a:r>
            <a:r>
              <a:rPr lang="en-US" altLang="ja-JP" dirty="0"/>
              <a:t> </a:t>
            </a:r>
          </a:p>
          <a:p>
            <a:pPr lvl="1"/>
            <a:r>
              <a:rPr lang="en-US" altLang="ja-JP" dirty="0"/>
              <a:t>better lemmatization (e.g., </a:t>
            </a:r>
            <a:r>
              <a:rPr lang="en-US" altLang="ja-JP" i="1" dirty="0"/>
              <a:t>“saw”</a:t>
            </a:r>
            <a:r>
              <a:rPr lang="en-US" altLang="ja-JP" dirty="0"/>
              <a:t> as noun vs. verb) &amp; optional feature filters (nouns/verbs only)</a:t>
            </a:r>
          </a:p>
          <a:p>
            <a:r>
              <a:rPr lang="en-US" altLang="ja-JP" b="1" dirty="0"/>
              <a:t>NLTK</a:t>
            </a:r>
            <a:r>
              <a:rPr lang="en-US" altLang="ja-JP" dirty="0"/>
              <a:t>: </a:t>
            </a:r>
            <a:r>
              <a:rPr lang="en-US" altLang="ja-JP" dirty="0" err="1"/>
              <a:t>nltk.pos_tag</a:t>
            </a:r>
            <a:r>
              <a:rPr lang="en-US" altLang="ja-JP" dirty="0"/>
              <a:t>(tokens)</a:t>
            </a:r>
          </a:p>
          <a:p>
            <a:r>
              <a:rPr lang="en-US" altLang="ja-JP" b="1" dirty="0"/>
              <a:t>HMM Tagger (concept)</a:t>
            </a:r>
            <a:r>
              <a:rPr lang="en-US" altLang="ja-JP" dirty="0"/>
              <a:t>: </a:t>
            </a:r>
          </a:p>
          <a:p>
            <a:pPr lvl="1"/>
            <a:r>
              <a:rPr lang="en-US" altLang="ja-JP" dirty="0"/>
              <a:t>sequence model over POS tags → improves tagging via context</a:t>
            </a:r>
          </a:p>
          <a:p>
            <a:r>
              <a:rPr lang="en-US" altLang="ja-JP" b="1" dirty="0"/>
              <a:t>Example</a:t>
            </a:r>
            <a:r>
              <a:rPr lang="en-US" altLang="ja-JP" dirty="0"/>
              <a:t>: </a:t>
            </a:r>
          </a:p>
          <a:p>
            <a:pPr lvl="1"/>
            <a:r>
              <a:rPr lang="en-US" altLang="ja-JP" i="1" dirty="0"/>
              <a:t>“light shines in darkness”</a:t>
            </a:r>
            <a:r>
              <a:rPr lang="en-US" altLang="ja-JP" dirty="0"/>
              <a:t> → POS sequence influences lemma: </a:t>
            </a:r>
            <a:r>
              <a:rPr lang="en-US" altLang="ja-JP" i="1" dirty="0"/>
              <a:t>“shines” → “shine”</a:t>
            </a:r>
            <a:endParaRPr lang="en-US" altLang="ja-JP" dirty="0"/>
          </a:p>
          <a:p>
            <a:endParaRPr kumimoji="1" lang="ja-JP" altLang="en-US" dirty="0"/>
          </a:p>
        </p:txBody>
      </p:sp>
    </p:spTree>
    <p:extLst>
      <p:ext uri="{BB962C8B-B14F-4D97-AF65-F5344CB8AC3E}">
        <p14:creationId xmlns:p14="http://schemas.microsoft.com/office/powerpoint/2010/main" val="4190972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A3B68-B35A-1050-19DC-A20ACAC42A53}"/>
              </a:ext>
            </a:extLst>
          </p:cNvPr>
          <p:cNvSpPr>
            <a:spLocks noGrp="1"/>
          </p:cNvSpPr>
          <p:nvPr>
            <p:ph type="title"/>
          </p:nvPr>
        </p:nvSpPr>
        <p:spPr/>
        <p:txBody>
          <a:bodyPr/>
          <a:lstStyle/>
          <a:p>
            <a:r>
              <a:rPr lang="en-US" altLang="ja-JP" dirty="0"/>
              <a:t>Feature Extraction: </a:t>
            </a:r>
            <a:r>
              <a:rPr lang="en-US" altLang="ja-JP" dirty="0" err="1"/>
              <a:t>BoW</a:t>
            </a:r>
            <a:r>
              <a:rPr lang="en-US" altLang="ja-JP" dirty="0"/>
              <a:t> / TF-IDF</a:t>
            </a:r>
            <a:endParaRPr kumimoji="1" lang="ja-JP" altLang="en-US" dirty="0"/>
          </a:p>
        </p:txBody>
      </p:sp>
      <p:sp>
        <p:nvSpPr>
          <p:cNvPr id="3" name="コンテンツ プレースホルダー 2">
            <a:extLst>
              <a:ext uri="{FF2B5EF4-FFF2-40B4-BE49-F238E27FC236}">
                <a16:creationId xmlns:a16="http://schemas.microsoft.com/office/drawing/2014/main" id="{FDE811D8-6AA1-38AC-1B45-111FE698B62A}"/>
              </a:ext>
            </a:extLst>
          </p:cNvPr>
          <p:cNvSpPr>
            <a:spLocks noGrp="1"/>
          </p:cNvSpPr>
          <p:nvPr>
            <p:ph idx="1"/>
          </p:nvPr>
        </p:nvSpPr>
        <p:spPr/>
        <p:txBody>
          <a:bodyPr>
            <a:normAutofit fontScale="92500" lnSpcReduction="10000"/>
          </a:bodyPr>
          <a:lstStyle/>
          <a:p>
            <a:r>
              <a:rPr lang="en-US" altLang="ja-JP" b="1" dirty="0" err="1"/>
              <a:t>BoW</a:t>
            </a:r>
            <a:r>
              <a:rPr lang="en-US" altLang="ja-JP" dirty="0"/>
              <a:t>: term counts per verse → Document–Term Matrix (DTM)</a:t>
            </a:r>
          </a:p>
          <a:p>
            <a:r>
              <a:rPr lang="en-US" altLang="ja-JP" b="1" dirty="0"/>
              <a:t>TF-IDF</a:t>
            </a:r>
            <a:r>
              <a:rPr lang="en-US" altLang="ja-JP" dirty="0"/>
              <a:t>: </a:t>
            </a:r>
            <a:r>
              <a:rPr lang="en-US" altLang="ja-JP" dirty="0" err="1"/>
              <a:t>downweight</a:t>
            </a:r>
            <a:r>
              <a:rPr lang="en-US" altLang="ja-JP" dirty="0"/>
              <a:t> corpus-common terms, highlight discriminative words</a:t>
            </a:r>
          </a:p>
          <a:p>
            <a:r>
              <a:rPr lang="en-US" altLang="ja-JP" b="1" dirty="0"/>
              <a:t>Cosine similarity</a:t>
            </a:r>
            <a:r>
              <a:rPr lang="en-US" altLang="ja-JP" dirty="0"/>
              <a:t>: basis of ranking for verse retrieval</a:t>
            </a:r>
          </a:p>
          <a:p>
            <a:r>
              <a:rPr lang="en-US" altLang="ja-JP" b="1" dirty="0" err="1"/>
              <a:t>sklearn</a:t>
            </a:r>
            <a:r>
              <a:rPr lang="en-US" altLang="ja-JP" dirty="0"/>
              <a:t>:</a:t>
            </a:r>
          </a:p>
          <a:p>
            <a:pPr marL="457200" lvl="1" indent="0">
              <a:buNone/>
            </a:pPr>
            <a:r>
              <a:rPr lang="en-US" altLang="ja-JP" dirty="0">
                <a:latin typeface="Consolas" panose="020B0609020204030204" pitchFamily="49" charset="0"/>
              </a:rPr>
              <a:t>from </a:t>
            </a:r>
            <a:r>
              <a:rPr lang="en-US" altLang="ja-JP" dirty="0" err="1">
                <a:latin typeface="Consolas" panose="020B0609020204030204" pitchFamily="49" charset="0"/>
              </a:rPr>
              <a:t>sklearn.feature_extraction.text</a:t>
            </a:r>
            <a:r>
              <a:rPr lang="en-US" altLang="ja-JP" dirty="0">
                <a:latin typeface="Consolas" panose="020B0609020204030204" pitchFamily="49" charset="0"/>
              </a:rPr>
              <a:t> import </a:t>
            </a:r>
            <a:r>
              <a:rPr lang="en-US" altLang="ja-JP" dirty="0" err="1">
                <a:latin typeface="Consolas" panose="020B0609020204030204" pitchFamily="49" charset="0"/>
              </a:rPr>
              <a:t>TfidfVectorizer</a:t>
            </a:r>
            <a:endParaRPr lang="en-US" altLang="ja-JP" dirty="0">
              <a:latin typeface="Consolas" panose="020B0609020204030204" pitchFamily="49" charset="0"/>
            </a:endParaRPr>
          </a:p>
          <a:p>
            <a:pPr marL="457200" lvl="1" indent="0">
              <a:buNone/>
            </a:pPr>
            <a:r>
              <a:rPr lang="en-US" altLang="ja-JP" dirty="0" err="1">
                <a:latin typeface="Consolas" panose="020B0609020204030204" pitchFamily="49" charset="0"/>
              </a:rPr>
              <a:t>vect</a:t>
            </a:r>
            <a:r>
              <a:rPr lang="en-US" altLang="ja-JP" dirty="0">
                <a:latin typeface="Consolas" panose="020B0609020204030204" pitchFamily="49" charset="0"/>
              </a:rPr>
              <a:t> = </a:t>
            </a:r>
            <a:r>
              <a:rPr lang="en-US" altLang="ja-JP" dirty="0" err="1">
                <a:latin typeface="Consolas" panose="020B0609020204030204" pitchFamily="49" charset="0"/>
              </a:rPr>
              <a:t>TfidfVectorizer</a:t>
            </a:r>
            <a:r>
              <a:rPr lang="en-US" altLang="ja-JP" dirty="0">
                <a:latin typeface="Consolas" panose="020B0609020204030204" pitchFamily="49" charset="0"/>
              </a:rPr>
              <a:t>(tokenizer=lambda s: s, 	preprocessor=lambda x: x, lowercase=False)</a:t>
            </a:r>
          </a:p>
          <a:p>
            <a:pPr marL="457200" lvl="1" indent="0">
              <a:buNone/>
            </a:pPr>
            <a:r>
              <a:rPr lang="en-US" altLang="ja-JP" dirty="0">
                <a:latin typeface="Consolas" panose="020B0609020204030204" pitchFamily="49" charset="0"/>
              </a:rPr>
              <a:t>X = </a:t>
            </a:r>
            <a:r>
              <a:rPr lang="en-US" altLang="ja-JP" dirty="0" err="1">
                <a:latin typeface="Consolas" panose="020B0609020204030204" pitchFamily="49" charset="0"/>
              </a:rPr>
              <a:t>vect.fit_transform</a:t>
            </a:r>
            <a:r>
              <a:rPr lang="en-US" altLang="ja-JP" dirty="0">
                <a:latin typeface="Consolas" panose="020B0609020204030204" pitchFamily="49" charset="0"/>
              </a:rPr>
              <a:t>(</a:t>
            </a:r>
            <a:r>
              <a:rPr lang="en-US" altLang="ja-JP" dirty="0" err="1">
                <a:latin typeface="Consolas" panose="020B0609020204030204" pitchFamily="49" charset="0"/>
              </a:rPr>
              <a:t>lemmas_per_doc</a:t>
            </a:r>
            <a:r>
              <a:rPr lang="en-US" altLang="ja-JP" dirty="0">
                <a:latin typeface="Consolas" panose="020B0609020204030204" pitchFamily="49" charset="0"/>
              </a:rPr>
              <a:t>)   </a:t>
            </a:r>
            <a:br>
              <a:rPr lang="en-US" altLang="ja-JP" dirty="0">
                <a:latin typeface="Consolas" panose="020B0609020204030204" pitchFamily="49" charset="0"/>
              </a:rPr>
            </a:br>
            <a:r>
              <a:rPr lang="en-US" altLang="ja-JP" dirty="0">
                <a:latin typeface="Consolas" panose="020B0609020204030204" pitchFamily="49" charset="0"/>
              </a:rPr>
              <a:t># list[list[str]] or join to space</a:t>
            </a:r>
          </a:p>
          <a:p>
            <a:r>
              <a:rPr lang="en-US" altLang="ja-JP" b="1" dirty="0"/>
              <a:t>Output</a:t>
            </a:r>
            <a:r>
              <a:rPr lang="en-US" altLang="ja-JP" dirty="0"/>
              <a:t>: sparse TF-IDF matrix X, vocabulary </a:t>
            </a:r>
            <a:r>
              <a:rPr lang="en-US" altLang="ja-JP" dirty="0" err="1"/>
              <a:t>vect.vocabulary</a:t>
            </a:r>
            <a:r>
              <a:rPr lang="en-US" altLang="ja-JP" dirty="0"/>
              <a:t>_</a:t>
            </a:r>
          </a:p>
          <a:p>
            <a:endParaRPr kumimoji="1" lang="ja-JP" altLang="en-US" dirty="0"/>
          </a:p>
        </p:txBody>
      </p:sp>
    </p:spTree>
    <p:extLst>
      <p:ext uri="{BB962C8B-B14F-4D97-AF65-F5344CB8AC3E}">
        <p14:creationId xmlns:p14="http://schemas.microsoft.com/office/powerpoint/2010/main" val="14402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D55C8-25D5-A8D6-6B33-1A5DBBBA07A6}"/>
              </a:ext>
            </a:extLst>
          </p:cNvPr>
          <p:cNvSpPr>
            <a:spLocks noGrp="1"/>
          </p:cNvSpPr>
          <p:nvPr>
            <p:ph type="title"/>
          </p:nvPr>
        </p:nvSpPr>
        <p:spPr/>
        <p:txBody>
          <a:bodyPr/>
          <a:lstStyle/>
          <a:p>
            <a:r>
              <a:rPr kumimoji="1" lang="en-US" altLang="ja-JP"/>
              <a:t>Current NLP Apps: Neural Machine </a:t>
            </a:r>
            <a:r>
              <a:rPr kumimoji="1" lang="en-US" altLang="ja-JP" err="1"/>
              <a:t>Translateion</a:t>
            </a:r>
            <a:endParaRPr kumimoji="1" lang="ja-JP" altLang="en-US"/>
          </a:p>
        </p:txBody>
      </p:sp>
      <p:pic>
        <p:nvPicPr>
          <p:cNvPr id="4" name="object 3">
            <a:extLst>
              <a:ext uri="{FF2B5EF4-FFF2-40B4-BE49-F238E27FC236}">
                <a16:creationId xmlns:a16="http://schemas.microsoft.com/office/drawing/2014/main" id="{36752E79-8CAE-77D1-5C19-A166B7924A4F}"/>
              </a:ext>
            </a:extLst>
          </p:cNvPr>
          <p:cNvPicPr/>
          <p:nvPr/>
        </p:nvPicPr>
        <p:blipFill>
          <a:blip r:embed="rId2" cstate="print"/>
          <a:stretch>
            <a:fillRect/>
          </a:stretch>
        </p:blipFill>
        <p:spPr>
          <a:xfrm>
            <a:off x="754111" y="2566087"/>
            <a:ext cx="10978809" cy="1470058"/>
          </a:xfrm>
          <a:prstGeom prst="rect">
            <a:avLst/>
          </a:prstGeom>
        </p:spPr>
      </p:pic>
      <p:pic>
        <p:nvPicPr>
          <p:cNvPr id="5" name="object 4">
            <a:extLst>
              <a:ext uri="{FF2B5EF4-FFF2-40B4-BE49-F238E27FC236}">
                <a16:creationId xmlns:a16="http://schemas.microsoft.com/office/drawing/2014/main" id="{00B6D48B-7E23-F074-C1ED-81A06FDD424A}"/>
              </a:ext>
            </a:extLst>
          </p:cNvPr>
          <p:cNvPicPr/>
          <p:nvPr/>
        </p:nvPicPr>
        <p:blipFill>
          <a:blip r:embed="rId3" cstate="print"/>
          <a:stretch>
            <a:fillRect/>
          </a:stretch>
        </p:blipFill>
        <p:spPr>
          <a:xfrm>
            <a:off x="862162" y="1525233"/>
            <a:ext cx="4219287" cy="761801"/>
          </a:xfrm>
          <a:prstGeom prst="rect">
            <a:avLst/>
          </a:prstGeom>
        </p:spPr>
      </p:pic>
      <p:pic>
        <p:nvPicPr>
          <p:cNvPr id="6" name="object 5">
            <a:extLst>
              <a:ext uri="{FF2B5EF4-FFF2-40B4-BE49-F238E27FC236}">
                <a16:creationId xmlns:a16="http://schemas.microsoft.com/office/drawing/2014/main" id="{6BB251DD-2924-B07E-0473-04A5AFDF68C2}"/>
              </a:ext>
            </a:extLst>
          </p:cNvPr>
          <p:cNvPicPr/>
          <p:nvPr/>
        </p:nvPicPr>
        <p:blipFill>
          <a:blip r:embed="rId4" cstate="print"/>
          <a:stretch>
            <a:fillRect/>
          </a:stretch>
        </p:blipFill>
        <p:spPr>
          <a:xfrm>
            <a:off x="5272081" y="4147079"/>
            <a:ext cx="3429000" cy="1047470"/>
          </a:xfrm>
          <a:prstGeom prst="rect">
            <a:avLst/>
          </a:prstGeom>
        </p:spPr>
      </p:pic>
      <p:sp>
        <p:nvSpPr>
          <p:cNvPr id="7" name="object 6">
            <a:extLst>
              <a:ext uri="{FF2B5EF4-FFF2-40B4-BE49-F238E27FC236}">
                <a16:creationId xmlns:a16="http://schemas.microsoft.com/office/drawing/2014/main" id="{DD7C7B8E-2D49-61DD-D128-770614C539E0}"/>
              </a:ext>
            </a:extLst>
          </p:cNvPr>
          <p:cNvSpPr/>
          <p:nvPr/>
        </p:nvSpPr>
        <p:spPr>
          <a:xfrm>
            <a:off x="4090981" y="4108954"/>
            <a:ext cx="914400" cy="1085850"/>
          </a:xfrm>
          <a:custGeom>
            <a:avLst/>
            <a:gdLst/>
            <a:ahLst/>
            <a:cxnLst/>
            <a:rect l="l" t="t" r="r" b="b"/>
            <a:pathLst>
              <a:path w="914400" h="1085850">
                <a:moveTo>
                  <a:pt x="685800" y="0"/>
                </a:moveTo>
                <a:lnTo>
                  <a:pt x="228600" y="0"/>
                </a:lnTo>
                <a:lnTo>
                  <a:pt x="228600" y="628523"/>
                </a:lnTo>
                <a:lnTo>
                  <a:pt x="0" y="628523"/>
                </a:lnTo>
                <a:lnTo>
                  <a:pt x="457200" y="1085596"/>
                </a:lnTo>
                <a:lnTo>
                  <a:pt x="914400" y="628523"/>
                </a:lnTo>
                <a:lnTo>
                  <a:pt x="685800" y="628523"/>
                </a:lnTo>
                <a:lnTo>
                  <a:pt x="685800" y="0"/>
                </a:lnTo>
                <a:close/>
              </a:path>
            </a:pathLst>
          </a:custGeom>
          <a:solidFill>
            <a:srgbClr val="FFACF8"/>
          </a:solidFill>
        </p:spPr>
        <p:txBody>
          <a:bodyPr wrap="square" lIns="0" tIns="0" rIns="0" bIns="0" rtlCol="0"/>
          <a:lstStyle>
            <a:defPPr>
              <a:defRPr kern="0"/>
            </a:defPPr>
          </a:lstStyle>
          <a:p>
            <a:endParaRPr/>
          </a:p>
        </p:txBody>
      </p:sp>
      <p:pic>
        <p:nvPicPr>
          <p:cNvPr id="8" name="object 7">
            <a:extLst>
              <a:ext uri="{FF2B5EF4-FFF2-40B4-BE49-F238E27FC236}">
                <a16:creationId xmlns:a16="http://schemas.microsoft.com/office/drawing/2014/main" id="{0B8C7DD9-3A8A-7406-1095-D323F87B0DA5}"/>
              </a:ext>
            </a:extLst>
          </p:cNvPr>
          <p:cNvPicPr/>
          <p:nvPr/>
        </p:nvPicPr>
        <p:blipFill>
          <a:blip r:embed="rId5" cstate="print"/>
          <a:stretch>
            <a:fillRect/>
          </a:stretch>
        </p:blipFill>
        <p:spPr>
          <a:xfrm>
            <a:off x="766756" y="5438737"/>
            <a:ext cx="11077531" cy="1419263"/>
          </a:xfrm>
          <a:prstGeom prst="rect">
            <a:avLst/>
          </a:prstGeom>
        </p:spPr>
      </p:pic>
      <p:sp>
        <p:nvSpPr>
          <p:cNvPr id="9" name="object 8">
            <a:extLst>
              <a:ext uri="{FF2B5EF4-FFF2-40B4-BE49-F238E27FC236}">
                <a16:creationId xmlns:a16="http://schemas.microsoft.com/office/drawing/2014/main" id="{492C2EF4-29F5-C3F8-C4C1-89BEDE6E0C44}"/>
              </a:ext>
            </a:extLst>
          </p:cNvPr>
          <p:cNvSpPr txBox="1"/>
          <p:nvPr/>
        </p:nvSpPr>
        <p:spPr>
          <a:xfrm>
            <a:off x="6310686" y="1769042"/>
            <a:ext cx="2629535" cy="300355"/>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1800" spc="-10">
                <a:latin typeface="Calibri"/>
                <a:cs typeface="Calibri"/>
              </a:rPr>
              <a:t>https://kiswahili.tuko.co.ke/</a:t>
            </a:r>
            <a:endParaRPr sz="1800">
              <a:latin typeface="Calibri"/>
              <a:cs typeface="Calibri"/>
            </a:endParaRPr>
          </a:p>
        </p:txBody>
      </p:sp>
      <p:sp>
        <p:nvSpPr>
          <p:cNvPr id="12" name="テキスト ボックス 11">
            <a:extLst>
              <a:ext uri="{FF2B5EF4-FFF2-40B4-BE49-F238E27FC236}">
                <a16:creationId xmlns:a16="http://schemas.microsoft.com/office/drawing/2014/main" id="{98B26A1F-3D80-4B2C-D4D1-458F4A6536ED}"/>
              </a:ext>
            </a:extLst>
          </p:cNvPr>
          <p:cNvSpPr txBox="1"/>
          <p:nvPr/>
        </p:nvSpPr>
        <p:spPr>
          <a:xfrm>
            <a:off x="7922920" y="6492875"/>
            <a:ext cx="4269080" cy="369332"/>
          </a:xfrm>
          <a:prstGeom prst="rect">
            <a:avLst/>
          </a:prstGeom>
          <a:noFill/>
        </p:spPr>
        <p:txBody>
          <a:bodyPr wrap="square">
            <a:spAutoFit/>
          </a:bodyPr>
          <a:lstStyle/>
          <a:p>
            <a:r>
              <a:rPr lang="ja-JP" altLang="en-US">
                <a:hlinkClick r:id="rId6"/>
              </a:rPr>
              <a:t>cs224n-2025-lecture01-wordvecs1.pdf</a:t>
            </a:r>
            <a:endParaRPr lang="ja-JP" altLang="en-US"/>
          </a:p>
        </p:txBody>
      </p:sp>
    </p:spTree>
    <p:extLst>
      <p:ext uri="{BB962C8B-B14F-4D97-AF65-F5344CB8AC3E}">
        <p14:creationId xmlns:p14="http://schemas.microsoft.com/office/powerpoint/2010/main" val="4205279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FED08-9B31-D53B-5FE9-6F4DD1D7BDB4}"/>
              </a:ext>
            </a:extLst>
          </p:cNvPr>
          <p:cNvSpPr>
            <a:spLocks noGrp="1"/>
          </p:cNvSpPr>
          <p:nvPr>
            <p:ph type="title"/>
          </p:nvPr>
        </p:nvSpPr>
        <p:spPr/>
        <p:txBody>
          <a:bodyPr/>
          <a:lstStyle/>
          <a:p>
            <a:r>
              <a:rPr lang="en-US" altLang="ja-JP" dirty="0"/>
              <a:t>(Optional) LSA for Semantic Smoothing</a:t>
            </a:r>
            <a:endParaRPr kumimoji="1" lang="ja-JP" altLang="en-US" dirty="0"/>
          </a:p>
        </p:txBody>
      </p:sp>
      <p:sp>
        <p:nvSpPr>
          <p:cNvPr id="3" name="コンテンツ プレースホルダー 2">
            <a:extLst>
              <a:ext uri="{FF2B5EF4-FFF2-40B4-BE49-F238E27FC236}">
                <a16:creationId xmlns:a16="http://schemas.microsoft.com/office/drawing/2014/main" id="{683DF2ED-6324-0BF3-BC38-BFDDBE48EA0B}"/>
              </a:ext>
            </a:extLst>
          </p:cNvPr>
          <p:cNvSpPr>
            <a:spLocks noGrp="1"/>
          </p:cNvSpPr>
          <p:nvPr>
            <p:ph idx="1"/>
          </p:nvPr>
        </p:nvSpPr>
        <p:spPr/>
        <p:txBody>
          <a:bodyPr/>
          <a:lstStyle/>
          <a:p>
            <a:r>
              <a:rPr lang="en-US" altLang="ja-JP" b="1" dirty="0"/>
              <a:t>Index</a:t>
            </a:r>
            <a:r>
              <a:rPr lang="en-US" altLang="ja-JP" dirty="0"/>
              <a:t>: keep </a:t>
            </a:r>
            <a:r>
              <a:rPr lang="en-US" altLang="ja-JP" dirty="0" err="1"/>
              <a:t>doc_id</a:t>
            </a:r>
            <a:r>
              <a:rPr lang="en-US" altLang="ja-JP" dirty="0"/>
              <a:t> → vector (TF-IDF or LSA)</a:t>
            </a:r>
          </a:p>
          <a:p>
            <a:r>
              <a:rPr lang="en-US" altLang="ja-JP" b="1" dirty="0"/>
              <a:t>Metadata</a:t>
            </a:r>
            <a:r>
              <a:rPr lang="en-US" altLang="ja-JP" dirty="0"/>
              <a:t>: book, </a:t>
            </a:r>
            <a:r>
              <a:rPr lang="en-US" altLang="ja-JP" dirty="0" err="1"/>
              <a:t>chapter:verse</a:t>
            </a:r>
            <a:r>
              <a:rPr lang="en-US" altLang="ja-JP" dirty="0"/>
              <a:t>, original text for display</a:t>
            </a:r>
          </a:p>
          <a:p>
            <a:r>
              <a:rPr lang="en-US" altLang="ja-JP" b="1" dirty="0"/>
              <a:t>Query pipeline</a:t>
            </a:r>
            <a:r>
              <a:rPr lang="en-US" altLang="ja-JP" dirty="0"/>
              <a:t>: apply </a:t>
            </a:r>
            <a:r>
              <a:rPr lang="en-US" altLang="ja-JP" b="1" dirty="0"/>
              <a:t>the same preprocessing</a:t>
            </a:r>
            <a:r>
              <a:rPr lang="en-US" altLang="ja-JP" dirty="0"/>
              <a:t> (normalize → tokenize → POS → lemma → vectorize)</a:t>
            </a:r>
          </a:p>
          <a:p>
            <a:r>
              <a:rPr lang="en-US" altLang="ja-JP" b="1" dirty="0"/>
              <a:t>Ranking</a:t>
            </a:r>
            <a:r>
              <a:rPr lang="en-US" altLang="ja-JP" dirty="0"/>
              <a:t>: cosine similarity between query vector and verse vectors</a:t>
            </a:r>
          </a:p>
        </p:txBody>
      </p:sp>
    </p:spTree>
    <p:extLst>
      <p:ext uri="{BB962C8B-B14F-4D97-AF65-F5344CB8AC3E}">
        <p14:creationId xmlns:p14="http://schemas.microsoft.com/office/powerpoint/2010/main" val="306224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2D209D-F33D-9A08-C497-EFCA4C969874}"/>
              </a:ext>
            </a:extLst>
          </p:cNvPr>
          <p:cNvSpPr>
            <a:spLocks noGrp="1"/>
          </p:cNvSpPr>
          <p:nvPr>
            <p:ph type="title"/>
          </p:nvPr>
        </p:nvSpPr>
        <p:spPr/>
        <p:txBody>
          <a:bodyPr/>
          <a:lstStyle/>
          <a:p>
            <a:r>
              <a:rPr lang="en-US" altLang="ja-JP" dirty="0"/>
              <a:t>Query Processing (Example)</a:t>
            </a:r>
            <a:endParaRPr kumimoji="1" lang="ja-JP" altLang="en-US" dirty="0"/>
          </a:p>
        </p:txBody>
      </p:sp>
      <p:sp>
        <p:nvSpPr>
          <p:cNvPr id="3" name="コンテンツ プレースホルダー 2">
            <a:extLst>
              <a:ext uri="{FF2B5EF4-FFF2-40B4-BE49-F238E27FC236}">
                <a16:creationId xmlns:a16="http://schemas.microsoft.com/office/drawing/2014/main" id="{BF17D7C1-D911-008F-C79E-A8BFE63285AA}"/>
              </a:ext>
            </a:extLst>
          </p:cNvPr>
          <p:cNvSpPr>
            <a:spLocks noGrp="1"/>
          </p:cNvSpPr>
          <p:nvPr>
            <p:ph idx="1"/>
          </p:nvPr>
        </p:nvSpPr>
        <p:spPr/>
        <p:txBody>
          <a:bodyPr/>
          <a:lstStyle/>
          <a:p>
            <a:r>
              <a:rPr lang="en-US" altLang="ja-JP" b="1" dirty="0"/>
              <a:t>Query</a:t>
            </a:r>
            <a:r>
              <a:rPr lang="en-US" altLang="ja-JP" dirty="0"/>
              <a:t>: </a:t>
            </a:r>
            <a:r>
              <a:rPr lang="en-US" altLang="ja-JP" i="1" dirty="0"/>
              <a:t>“creation of heaven and earth”</a:t>
            </a:r>
            <a:endParaRPr lang="en-US" altLang="ja-JP" dirty="0"/>
          </a:p>
          <a:p>
            <a:r>
              <a:rPr lang="en-US" altLang="ja-JP" b="1" dirty="0"/>
              <a:t>After pipeline</a:t>
            </a:r>
            <a:r>
              <a:rPr lang="en-US" altLang="ja-JP" dirty="0"/>
              <a:t>: ["</a:t>
            </a:r>
            <a:r>
              <a:rPr lang="en-US" altLang="ja-JP" dirty="0" err="1"/>
              <a:t>creation","heaven","earth</a:t>
            </a:r>
            <a:r>
              <a:rPr lang="en-US" altLang="ja-JP" dirty="0"/>
              <a:t>"] → TF-IDF/LSA vector</a:t>
            </a:r>
          </a:p>
          <a:p>
            <a:r>
              <a:rPr lang="en-US" altLang="ja-JP" b="1" dirty="0"/>
              <a:t>Top-k results</a:t>
            </a:r>
            <a:r>
              <a:rPr lang="en-US" altLang="ja-JP" dirty="0"/>
              <a:t>:</a:t>
            </a:r>
          </a:p>
          <a:p>
            <a:pPr lvl="1"/>
            <a:r>
              <a:rPr lang="en-US" altLang="ja-JP" dirty="0"/>
              <a:t>Gen 1:1 — </a:t>
            </a:r>
            <a:r>
              <a:rPr lang="en-US" altLang="ja-JP" i="1" dirty="0"/>
              <a:t>In the beginning God created … the heaven and the earth.</a:t>
            </a:r>
            <a:endParaRPr lang="en-US" altLang="ja-JP" dirty="0"/>
          </a:p>
          <a:p>
            <a:pPr lvl="1"/>
            <a:r>
              <a:rPr lang="en-US" altLang="ja-JP" dirty="0"/>
              <a:t>Gen 2:1 — </a:t>
            </a:r>
            <a:r>
              <a:rPr lang="en-US" altLang="ja-JP" i="1" dirty="0"/>
              <a:t>Thus the heavens and the earth were finished …</a:t>
            </a:r>
            <a:endParaRPr lang="en-US" altLang="ja-JP" dirty="0"/>
          </a:p>
          <a:p>
            <a:r>
              <a:rPr lang="en-US" altLang="ja-JP" b="1" dirty="0"/>
              <a:t>UI idea</a:t>
            </a:r>
            <a:r>
              <a:rPr lang="en-US" altLang="ja-JP" dirty="0"/>
              <a:t>: highlight matched terms; show score &amp; reference</a:t>
            </a:r>
          </a:p>
          <a:p>
            <a:pPr marL="0" indent="0">
              <a:buNone/>
            </a:pPr>
            <a:endParaRPr kumimoji="1" lang="ja-JP" altLang="en-US" dirty="0"/>
          </a:p>
        </p:txBody>
      </p:sp>
    </p:spTree>
    <p:extLst>
      <p:ext uri="{BB962C8B-B14F-4D97-AF65-F5344CB8AC3E}">
        <p14:creationId xmlns:p14="http://schemas.microsoft.com/office/powerpoint/2010/main" val="1506224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F24623-DA70-7665-4D25-ED00EA3E7A2B}"/>
              </a:ext>
            </a:extLst>
          </p:cNvPr>
          <p:cNvSpPr>
            <a:spLocks noGrp="1"/>
          </p:cNvSpPr>
          <p:nvPr>
            <p:ph type="title"/>
          </p:nvPr>
        </p:nvSpPr>
        <p:spPr/>
        <p:txBody>
          <a:bodyPr/>
          <a:lstStyle/>
          <a:p>
            <a:r>
              <a:rPr lang="en-US" altLang="ja-JP" dirty="0"/>
              <a:t>n-gram Counts (Code Mini-Snippet)</a:t>
            </a:r>
            <a:endParaRPr kumimoji="1" lang="ja-JP" altLang="en-US" dirty="0"/>
          </a:p>
        </p:txBody>
      </p:sp>
      <p:sp>
        <p:nvSpPr>
          <p:cNvPr id="3" name="コンテンツ プレースホルダー 2">
            <a:extLst>
              <a:ext uri="{FF2B5EF4-FFF2-40B4-BE49-F238E27FC236}">
                <a16:creationId xmlns:a16="http://schemas.microsoft.com/office/drawing/2014/main" id="{EE713D27-58C7-1F5A-7F39-2A8AE0902A20}"/>
              </a:ext>
            </a:extLst>
          </p:cNvPr>
          <p:cNvSpPr>
            <a:spLocks noGrp="1"/>
          </p:cNvSpPr>
          <p:nvPr>
            <p:ph idx="1"/>
          </p:nvPr>
        </p:nvSpPr>
        <p:spPr/>
        <p:txBody>
          <a:bodyPr>
            <a:normAutofit/>
          </a:bodyPr>
          <a:lstStyle/>
          <a:p>
            <a:r>
              <a:rPr lang="en-US" altLang="ja-JP" b="1" dirty="0"/>
              <a:t>NLTK</a:t>
            </a:r>
            <a:r>
              <a:rPr lang="en-US" altLang="ja-JP" dirty="0"/>
              <a:t>:</a:t>
            </a:r>
          </a:p>
          <a:p>
            <a:pPr marL="457200" lvl="1" indent="0">
              <a:buNone/>
            </a:pPr>
            <a:r>
              <a:rPr lang="en-US" altLang="ja-JP" dirty="0">
                <a:latin typeface="Consolas" panose="020B0609020204030204" pitchFamily="49" charset="0"/>
              </a:rPr>
              <a:t>from </a:t>
            </a:r>
            <a:r>
              <a:rPr lang="en-US" altLang="ja-JP" dirty="0" err="1">
                <a:latin typeface="Consolas" panose="020B0609020204030204" pitchFamily="49" charset="0"/>
              </a:rPr>
              <a:t>nltk</a:t>
            </a:r>
            <a:r>
              <a:rPr lang="en-US" altLang="ja-JP" dirty="0">
                <a:latin typeface="Consolas" panose="020B0609020204030204" pitchFamily="49" charset="0"/>
              </a:rPr>
              <a:t> import </a:t>
            </a:r>
            <a:r>
              <a:rPr lang="en-US" altLang="ja-JP" dirty="0" err="1">
                <a:latin typeface="Consolas" panose="020B0609020204030204" pitchFamily="49" charset="0"/>
              </a:rPr>
              <a:t>ngrams</a:t>
            </a:r>
            <a:endParaRPr lang="en-US" altLang="ja-JP" dirty="0">
              <a:latin typeface="Consolas" panose="020B0609020204030204" pitchFamily="49" charset="0"/>
            </a:endParaRPr>
          </a:p>
          <a:p>
            <a:pPr marL="457200" lvl="1" indent="0">
              <a:buNone/>
            </a:pPr>
            <a:r>
              <a:rPr lang="en-US" altLang="ja-JP" dirty="0">
                <a:latin typeface="Consolas" panose="020B0609020204030204" pitchFamily="49" charset="0"/>
              </a:rPr>
              <a:t>from collections import Counter</a:t>
            </a:r>
          </a:p>
          <a:p>
            <a:pPr marL="457200" lvl="1" indent="0">
              <a:buNone/>
            </a:pPr>
            <a:r>
              <a:rPr lang="en-US" altLang="ja-JP" dirty="0">
                <a:latin typeface="Consolas" panose="020B0609020204030204" pitchFamily="49" charset="0"/>
              </a:rPr>
              <a:t>bigrams = Counter(</a:t>
            </a:r>
            <a:r>
              <a:rPr lang="en-US" altLang="ja-JP" dirty="0" err="1">
                <a:latin typeface="Consolas" panose="020B0609020204030204" pitchFamily="49" charset="0"/>
              </a:rPr>
              <a:t>ngrams</a:t>
            </a:r>
            <a:r>
              <a:rPr lang="en-US" altLang="ja-JP" dirty="0">
                <a:latin typeface="Consolas" panose="020B0609020204030204" pitchFamily="49" charset="0"/>
              </a:rPr>
              <a:t>(</a:t>
            </a:r>
            <a:r>
              <a:rPr lang="en-US" altLang="ja-JP" dirty="0" err="1">
                <a:latin typeface="Consolas" panose="020B0609020204030204" pitchFamily="49" charset="0"/>
              </a:rPr>
              <a:t>all_tokens</a:t>
            </a:r>
            <a:r>
              <a:rPr lang="en-US" altLang="ja-JP" dirty="0">
                <a:latin typeface="Consolas" panose="020B0609020204030204" pitchFamily="49" charset="0"/>
              </a:rPr>
              <a:t>, 2))</a:t>
            </a:r>
          </a:p>
          <a:p>
            <a:pPr marL="457200" lvl="1" indent="0">
              <a:buNone/>
            </a:pPr>
            <a:r>
              <a:rPr lang="en-US" altLang="ja-JP" dirty="0">
                <a:latin typeface="Consolas" panose="020B0609020204030204" pitchFamily="49" charset="0"/>
              </a:rPr>
              <a:t>unigrams = Counter(</a:t>
            </a:r>
            <a:r>
              <a:rPr lang="en-US" altLang="ja-JP" dirty="0" err="1">
                <a:latin typeface="Consolas" panose="020B0609020204030204" pitchFamily="49" charset="0"/>
              </a:rPr>
              <a:t>all_tokens</a:t>
            </a:r>
            <a:r>
              <a:rPr lang="en-US" altLang="ja-JP" dirty="0">
                <a:latin typeface="Consolas" panose="020B0609020204030204" pitchFamily="49" charset="0"/>
              </a:rPr>
              <a:t>)</a:t>
            </a:r>
          </a:p>
          <a:p>
            <a:pPr marL="457200" lvl="1" indent="0">
              <a:buNone/>
            </a:pPr>
            <a:r>
              <a:rPr lang="en-US" altLang="ja-JP" dirty="0">
                <a:latin typeface="Consolas" panose="020B0609020204030204" pitchFamily="49" charset="0"/>
              </a:rPr>
              <a:t>def </a:t>
            </a:r>
            <a:r>
              <a:rPr lang="en-US" altLang="ja-JP" dirty="0" err="1">
                <a:latin typeface="Consolas" panose="020B0609020204030204" pitchFamily="49" charset="0"/>
              </a:rPr>
              <a:t>p_ml</a:t>
            </a:r>
            <a:r>
              <a:rPr lang="en-US" altLang="ja-JP" dirty="0">
                <a:latin typeface="Consolas" panose="020B0609020204030204" pitchFamily="49" charset="0"/>
              </a:rPr>
              <a:t>(w2, w1):  # MLE bigram</a:t>
            </a:r>
          </a:p>
          <a:p>
            <a:pPr marL="457200" lvl="1" indent="0">
              <a:buNone/>
            </a:pPr>
            <a:r>
              <a:rPr lang="en-US" altLang="ja-JP" dirty="0">
                <a:latin typeface="Consolas" panose="020B0609020204030204" pitchFamily="49" charset="0"/>
              </a:rPr>
              <a:t>    return (bigrams[(w1,w2)] + 1) / (unigrams[w1] + </a:t>
            </a:r>
            <a:r>
              <a:rPr lang="en-US" altLang="ja-JP" dirty="0" err="1">
                <a:latin typeface="Consolas" panose="020B0609020204030204" pitchFamily="49" charset="0"/>
              </a:rPr>
              <a:t>len</a:t>
            </a:r>
            <a:r>
              <a:rPr lang="en-US" altLang="ja-JP" dirty="0">
                <a:latin typeface="Consolas" panose="020B0609020204030204" pitchFamily="49" charset="0"/>
              </a:rPr>
              <a:t>(unigrams))  # Laplace</a:t>
            </a:r>
          </a:p>
          <a:p>
            <a:r>
              <a:rPr lang="en-US" altLang="ja-JP" b="1" dirty="0"/>
              <a:t>Demo</a:t>
            </a:r>
            <a:r>
              <a:rPr lang="en-US" altLang="ja-JP" dirty="0"/>
              <a:t>: compute top continuations for ("</a:t>
            </a:r>
            <a:r>
              <a:rPr lang="en-US" altLang="ja-JP" dirty="0" err="1"/>
              <a:t>in","the</a:t>
            </a:r>
            <a:r>
              <a:rPr lang="en-US" altLang="ja-JP" dirty="0"/>
              <a:t>") → </a:t>
            </a:r>
            <a:r>
              <a:rPr lang="en-US" altLang="ja-JP" i="1" dirty="0"/>
              <a:t>beginning, house, name…</a:t>
            </a:r>
            <a:endParaRPr lang="en-US" altLang="ja-JP" dirty="0"/>
          </a:p>
          <a:p>
            <a:endParaRPr kumimoji="1" lang="ja-JP" altLang="en-US" dirty="0"/>
          </a:p>
        </p:txBody>
      </p:sp>
    </p:spTree>
    <p:extLst>
      <p:ext uri="{BB962C8B-B14F-4D97-AF65-F5344CB8AC3E}">
        <p14:creationId xmlns:p14="http://schemas.microsoft.com/office/powerpoint/2010/main" val="337354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D5BBC-2676-1959-A191-5310D5CE9C64}"/>
              </a:ext>
            </a:extLst>
          </p:cNvPr>
          <p:cNvSpPr>
            <a:spLocks noGrp="1"/>
          </p:cNvSpPr>
          <p:nvPr>
            <p:ph type="title"/>
          </p:nvPr>
        </p:nvSpPr>
        <p:spPr/>
        <p:txBody>
          <a:bodyPr/>
          <a:lstStyle/>
          <a:p>
            <a:r>
              <a:rPr lang="en-US" altLang="ja-JP" dirty="0"/>
              <a:t>HMM for POS Tagging (Concepts)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E4AB6CB-1827-2FB1-AB28-CA1495EAA902}"/>
                  </a:ext>
                </a:extLst>
              </p:cNvPr>
              <p:cNvSpPr>
                <a:spLocks noGrp="1"/>
              </p:cNvSpPr>
              <p:nvPr>
                <p:ph idx="1"/>
              </p:nvPr>
            </p:nvSpPr>
            <p:spPr/>
            <p:txBody>
              <a:bodyPr/>
              <a:lstStyle/>
              <a:p>
                <a:r>
                  <a:rPr lang="en-US" altLang="ja-JP" b="1" dirty="0"/>
                  <a:t>Goal</a:t>
                </a:r>
                <a:r>
                  <a:rPr lang="en-US" altLang="ja-JP" dirty="0"/>
                  <a:t>: </a:t>
                </a:r>
              </a:p>
              <a:p>
                <a:pPr lvl="1"/>
                <a:r>
                  <a:rPr lang="en-US" altLang="ja-JP" dirty="0"/>
                  <a:t>infer hidden POS sequence </a:t>
                </a:r>
                <a14:m>
                  <m:oMath xmlns:m="http://schemas.openxmlformats.org/officeDocument/2006/math">
                    <m:sSub>
                      <m:sSubPr>
                        <m:ctrlPr>
                          <a:rPr lang="ar-AE" altLang="ja-JP"/>
                        </m:ctrlPr>
                      </m:sSubPr>
                      <m:e>
                        <m:r>
                          <a:rPr lang="ja-JP" altLang="ar-AE" i="1"/>
                          <m:t>𝑡</m:t>
                        </m:r>
                      </m:e>
                      <m:sub>
                        <m:r>
                          <a:rPr lang="ar-AE" altLang="ja-JP"/>
                          <m:t>1</m:t>
                        </m:r>
                        <m:r>
                          <a:rPr lang="ar-AE" altLang="ja-JP"/>
                          <m:t>:</m:t>
                        </m:r>
                        <m:r>
                          <a:rPr lang="ja-JP" altLang="ar-AE" i="1"/>
                          <m:t>𝑛</m:t>
                        </m:r>
                      </m:sub>
                    </m:sSub>
                  </m:oMath>
                </a14:m>
                <a:r>
                  <a:rPr lang="en-US" altLang="ja-JP" dirty="0"/>
                  <a:t>from observed words </a:t>
                </a:r>
                <a14:m>
                  <m:oMath xmlns:m="http://schemas.openxmlformats.org/officeDocument/2006/math">
                    <m:sSub>
                      <m:sSubPr>
                        <m:ctrlPr>
                          <a:rPr lang="ar-AE" altLang="ja-JP"/>
                        </m:ctrlPr>
                      </m:sSubPr>
                      <m:e>
                        <m:r>
                          <a:rPr lang="ja-JP" altLang="ar-AE" i="1"/>
                          <m:t>𝑤</m:t>
                        </m:r>
                      </m:e>
                      <m:sub>
                        <m:r>
                          <a:rPr lang="ar-AE" altLang="ja-JP"/>
                          <m:t>1</m:t>
                        </m:r>
                        <m:r>
                          <a:rPr lang="ar-AE" altLang="ja-JP"/>
                          <m:t>:</m:t>
                        </m:r>
                        <m:r>
                          <a:rPr lang="ja-JP" altLang="ar-AE" i="1"/>
                          <m:t>𝑛</m:t>
                        </m:r>
                      </m:sub>
                    </m:sSub>
                  </m:oMath>
                </a14:m>
                <a:endParaRPr lang="ar-AE" altLang="ja-JP" dirty="0"/>
              </a:p>
              <a:p>
                <a:r>
                  <a:rPr lang="en-US" altLang="ja-JP" b="1" dirty="0"/>
                  <a:t>Model</a:t>
                </a:r>
                <a:r>
                  <a:rPr lang="en-US" altLang="ja-JP" dirty="0"/>
                  <a:t>: </a:t>
                </a:r>
              </a:p>
              <a:p>
                <a:pPr lvl="1"/>
                <a:r>
                  <a:rPr lang="en-US" altLang="ja-JP" dirty="0"/>
                  <a:t>transition </a:t>
                </a:r>
                <a14:m>
                  <m:oMath xmlns:m="http://schemas.openxmlformats.org/officeDocument/2006/math">
                    <m:r>
                      <a:rPr lang="ja-JP" altLang="en-US" i="1"/>
                      <m:t>𝑃</m:t>
                    </m:r>
                    <m:d>
                      <m:dPr>
                        <m:ctrlPr>
                          <a:rPr lang="ar-AE" altLang="ja-JP" i="1"/>
                        </m:ctrlPr>
                      </m:dPr>
                      <m:e>
                        <m:sSub>
                          <m:sSubPr>
                            <m:ctrlPr>
                              <a:rPr lang="ar-AE" altLang="ja-JP" i="1"/>
                            </m:ctrlPr>
                          </m:sSubPr>
                          <m:e>
                            <m:r>
                              <a:rPr lang="ja-JP" altLang="ar-AE" i="1"/>
                              <m:t>𝑡</m:t>
                            </m:r>
                          </m:e>
                          <m:sub>
                            <m:r>
                              <a:rPr lang="ja-JP" altLang="ar-AE" i="1"/>
                              <m:t>𝑖</m:t>
                            </m:r>
                          </m:sub>
                        </m:sSub>
                        <m:r>
                          <a:rPr lang="ar-AE" altLang="ja-JP"/>
                          <m:t>∣</m:t>
                        </m:r>
                        <m:sSub>
                          <m:sSubPr>
                            <m:ctrlPr>
                              <a:rPr lang="ar-AE" altLang="ja-JP" i="1"/>
                            </m:ctrlPr>
                          </m:sSubPr>
                          <m:e>
                            <m:r>
                              <a:rPr lang="ja-JP" altLang="ar-AE" i="1"/>
                              <m:t>𝑡</m:t>
                            </m:r>
                          </m:e>
                          <m:sub>
                            <m:r>
                              <a:rPr lang="ja-JP" altLang="ar-AE" i="1"/>
                              <m:t>𝑖</m:t>
                            </m:r>
                            <m:r>
                              <a:rPr lang="ar-AE" altLang="ja-JP"/>
                              <m:t>−</m:t>
                            </m:r>
                            <m:r>
                              <a:rPr lang="ar-AE" altLang="ja-JP"/>
                              <m:t>1</m:t>
                            </m:r>
                          </m:sub>
                        </m:sSub>
                      </m:e>
                    </m:d>
                  </m:oMath>
                </a14:m>
                <a:r>
                  <a:rPr lang="ar-AE" altLang="ja-JP" dirty="0"/>
                  <a:t>, </a:t>
                </a:r>
                <a:r>
                  <a:rPr lang="en-US" altLang="ja-JP" dirty="0"/>
                  <a:t>emission </a:t>
                </a:r>
                <a14:m>
                  <m:oMath xmlns:m="http://schemas.openxmlformats.org/officeDocument/2006/math">
                    <m:r>
                      <a:rPr lang="ja-JP" altLang="en-US" i="1"/>
                      <m:t>𝑃</m:t>
                    </m:r>
                    <m:d>
                      <m:dPr>
                        <m:ctrlPr>
                          <a:rPr lang="ar-AE" altLang="ja-JP" i="1"/>
                        </m:ctrlPr>
                      </m:dPr>
                      <m:e>
                        <m:sSub>
                          <m:sSubPr>
                            <m:ctrlPr>
                              <a:rPr lang="ar-AE" altLang="ja-JP" i="1"/>
                            </m:ctrlPr>
                          </m:sSubPr>
                          <m:e>
                            <m:r>
                              <a:rPr lang="ja-JP" altLang="ar-AE" i="1"/>
                              <m:t>𝑤</m:t>
                            </m:r>
                          </m:e>
                          <m:sub>
                            <m:r>
                              <a:rPr lang="ja-JP" altLang="ar-AE" i="1"/>
                              <m:t>𝑖</m:t>
                            </m:r>
                          </m:sub>
                        </m:sSub>
                        <m:r>
                          <a:rPr lang="ar-AE" altLang="ja-JP"/>
                          <m:t>∣</m:t>
                        </m:r>
                        <m:sSub>
                          <m:sSubPr>
                            <m:ctrlPr>
                              <a:rPr lang="ar-AE" altLang="ja-JP" i="1"/>
                            </m:ctrlPr>
                          </m:sSubPr>
                          <m:e>
                            <m:r>
                              <a:rPr lang="ja-JP" altLang="ar-AE" i="1"/>
                              <m:t>𝑡</m:t>
                            </m:r>
                          </m:e>
                          <m:sub>
                            <m:r>
                              <a:rPr lang="ja-JP" altLang="ar-AE" i="1"/>
                              <m:t>𝑖</m:t>
                            </m:r>
                          </m:sub>
                        </m:sSub>
                      </m:e>
                    </m:d>
                  </m:oMath>
                </a14:m>
                <a:endParaRPr lang="ar-AE" altLang="ja-JP" dirty="0"/>
              </a:p>
              <a:p>
                <a:r>
                  <a:rPr lang="en-US" altLang="ja-JP" b="1" dirty="0"/>
                  <a:t>Inference</a:t>
                </a:r>
                <a:r>
                  <a:rPr lang="en-US" altLang="ja-JP" dirty="0"/>
                  <a:t>:</a:t>
                </a:r>
              </a:p>
              <a:p>
                <a:pPr lvl="1"/>
                <a:r>
                  <a:rPr lang="en-US" altLang="ja-JP" dirty="0"/>
                  <a:t>Viterbi decoding for best tag sequence</a:t>
                </a:r>
              </a:p>
              <a:p>
                <a:r>
                  <a:rPr lang="en-US" altLang="ja-JP" b="1" dirty="0"/>
                  <a:t>Relevance</a:t>
                </a:r>
                <a:r>
                  <a:rPr lang="en-US" altLang="ja-JP" dirty="0"/>
                  <a:t>: </a:t>
                </a:r>
              </a:p>
              <a:p>
                <a:pPr lvl="1"/>
                <a:r>
                  <a:rPr lang="en-US" altLang="ja-JP" dirty="0"/>
                  <a:t>better POS → better lemmatization/features; can build a </a:t>
                </a:r>
                <a:r>
                  <a:rPr lang="en-US" altLang="ja-JP" b="1" dirty="0"/>
                  <a:t>Bible-domain POS tagger</a:t>
                </a:r>
                <a:r>
                  <a:rPr lang="en-US" altLang="ja-JP" dirty="0"/>
                  <a:t> if annotated data exists</a:t>
                </a:r>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9E4AB6CB-1827-2FB1-AB28-CA1495EAA902}"/>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2369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85CEEE-E5D2-380D-FB80-D7E39FB582D6}"/>
              </a:ext>
            </a:extLst>
          </p:cNvPr>
          <p:cNvSpPr>
            <a:spLocks noGrp="1"/>
          </p:cNvSpPr>
          <p:nvPr>
            <p:ph type="title"/>
          </p:nvPr>
        </p:nvSpPr>
        <p:spPr/>
        <p:txBody>
          <a:bodyPr/>
          <a:lstStyle/>
          <a:p>
            <a:r>
              <a:rPr kumimoji="1" lang="en-US" altLang="ja-JP" dirty="0"/>
              <a:t>HMM Tagger (NLTK Demo)</a:t>
            </a:r>
            <a:endParaRPr kumimoji="1" lang="ja-JP" altLang="en-US" dirty="0"/>
          </a:p>
        </p:txBody>
      </p:sp>
      <p:sp>
        <p:nvSpPr>
          <p:cNvPr id="3" name="コンテンツ プレースホルダー 2">
            <a:extLst>
              <a:ext uri="{FF2B5EF4-FFF2-40B4-BE49-F238E27FC236}">
                <a16:creationId xmlns:a16="http://schemas.microsoft.com/office/drawing/2014/main" id="{107F6A4D-A315-AA53-08F1-DFA9D49CD78F}"/>
              </a:ext>
            </a:extLst>
          </p:cNvPr>
          <p:cNvSpPr>
            <a:spLocks noGrp="1"/>
          </p:cNvSpPr>
          <p:nvPr>
            <p:ph idx="1"/>
          </p:nvPr>
        </p:nvSpPr>
        <p:spPr/>
        <p:txBody>
          <a:bodyPr/>
          <a:lstStyle/>
          <a:p>
            <a:r>
              <a:rPr lang="en-US" altLang="ja-JP" b="1" dirty="0"/>
              <a:t>NLTK</a:t>
            </a:r>
            <a:r>
              <a:rPr lang="en-US" altLang="ja-JP" dirty="0"/>
              <a:t> (if available in your environment):</a:t>
            </a:r>
          </a:p>
          <a:p>
            <a:pPr marL="457200" lvl="1" indent="0">
              <a:buNone/>
            </a:pPr>
            <a:r>
              <a:rPr lang="en-US" altLang="ja-JP" dirty="0">
                <a:latin typeface="Consolas" panose="020B0609020204030204" pitchFamily="49" charset="0"/>
              </a:rPr>
              <a:t>from </a:t>
            </a:r>
            <a:r>
              <a:rPr lang="en-US" altLang="ja-JP" dirty="0" err="1">
                <a:latin typeface="Consolas" panose="020B0609020204030204" pitchFamily="49" charset="0"/>
              </a:rPr>
              <a:t>nltk.tag.hmm</a:t>
            </a:r>
            <a:r>
              <a:rPr lang="en-US" altLang="ja-JP" dirty="0">
                <a:latin typeface="Consolas" panose="020B0609020204030204" pitchFamily="49" charset="0"/>
              </a:rPr>
              <a:t> import </a:t>
            </a:r>
            <a:r>
              <a:rPr lang="en-US" altLang="ja-JP" dirty="0" err="1">
                <a:latin typeface="Consolas" panose="020B0609020204030204" pitchFamily="49" charset="0"/>
              </a:rPr>
              <a:t>HiddenMarkovModelTagger</a:t>
            </a:r>
            <a:endParaRPr lang="en-US" altLang="ja-JP" dirty="0">
              <a:latin typeface="Consolas" panose="020B0609020204030204" pitchFamily="49" charset="0"/>
            </a:endParaRPr>
          </a:p>
          <a:p>
            <a:pPr marL="457200" lvl="1" indent="0">
              <a:buNone/>
            </a:pPr>
            <a:r>
              <a:rPr lang="en-US" altLang="ja-JP" dirty="0">
                <a:latin typeface="Consolas" panose="020B0609020204030204" pitchFamily="49" charset="0"/>
              </a:rPr>
              <a:t># train on a tagged corpus (e.g., treebank </a:t>
            </a:r>
            <a:r>
              <a:rPr lang="en-US" altLang="ja-JP" dirty="0" err="1">
                <a:latin typeface="Consolas" panose="020B0609020204030204" pitchFamily="49" charset="0"/>
              </a:rPr>
              <a:t>tagged_sents</a:t>
            </a:r>
            <a:r>
              <a:rPr lang="en-US" altLang="ja-JP" dirty="0">
                <a:latin typeface="Consolas" panose="020B0609020204030204" pitchFamily="49" charset="0"/>
              </a:rPr>
              <a:t>)</a:t>
            </a:r>
          </a:p>
          <a:p>
            <a:pPr marL="457200" lvl="1" indent="0">
              <a:buNone/>
            </a:pPr>
            <a:r>
              <a:rPr lang="en-US" altLang="ja-JP" dirty="0">
                <a:latin typeface="Consolas" panose="020B0609020204030204" pitchFamily="49" charset="0"/>
              </a:rPr>
              <a:t>hmm = </a:t>
            </a:r>
            <a:r>
              <a:rPr lang="en-US" altLang="ja-JP" dirty="0" err="1">
                <a:latin typeface="Consolas" panose="020B0609020204030204" pitchFamily="49" charset="0"/>
              </a:rPr>
              <a:t>HiddenMarkovModelTagger.train</a:t>
            </a:r>
            <a:r>
              <a:rPr lang="en-US" altLang="ja-JP" dirty="0">
                <a:latin typeface="Consolas" panose="020B0609020204030204" pitchFamily="49" charset="0"/>
              </a:rPr>
              <a:t>(</a:t>
            </a:r>
            <a:r>
              <a:rPr lang="en-US" altLang="ja-JP" dirty="0" err="1">
                <a:latin typeface="Consolas" panose="020B0609020204030204" pitchFamily="49" charset="0"/>
              </a:rPr>
              <a:t>tagged_sents</a:t>
            </a:r>
            <a:r>
              <a:rPr lang="en-US" altLang="ja-JP" dirty="0">
                <a:latin typeface="Consolas" panose="020B0609020204030204" pitchFamily="49" charset="0"/>
              </a:rPr>
              <a:t>)</a:t>
            </a:r>
          </a:p>
          <a:p>
            <a:pPr marL="457200" lvl="1" indent="0">
              <a:buNone/>
            </a:pPr>
            <a:r>
              <a:rPr lang="en-US" altLang="ja-JP" dirty="0" err="1">
                <a:latin typeface="Consolas" panose="020B0609020204030204" pitchFamily="49" charset="0"/>
              </a:rPr>
              <a:t>hmm.tag</a:t>
            </a:r>
            <a:r>
              <a:rPr lang="en-US" altLang="ja-JP" dirty="0">
                <a:latin typeface="Consolas" panose="020B0609020204030204" pitchFamily="49" charset="0"/>
              </a:rPr>
              <a:t>(["</a:t>
            </a:r>
            <a:r>
              <a:rPr lang="en-US" altLang="ja-JP" dirty="0" err="1">
                <a:latin typeface="Consolas" panose="020B0609020204030204" pitchFamily="49" charset="0"/>
              </a:rPr>
              <a:t>in","the","beginning","god","created</a:t>
            </a:r>
            <a:r>
              <a:rPr lang="en-US" altLang="ja-JP" dirty="0">
                <a:latin typeface="Consolas" panose="020B0609020204030204" pitchFamily="49" charset="0"/>
              </a:rPr>
              <a:t>"])</a:t>
            </a:r>
          </a:p>
          <a:p>
            <a:r>
              <a:rPr lang="en-US" altLang="ja-JP" b="1" dirty="0"/>
              <a:t>Note</a:t>
            </a:r>
            <a:r>
              <a:rPr lang="en-US" altLang="ja-JP" dirty="0"/>
              <a:t>: If no domain tags, fall back to </a:t>
            </a:r>
            <a:r>
              <a:rPr lang="en-US" altLang="ja-JP" dirty="0" err="1"/>
              <a:t>pos_tag</a:t>
            </a:r>
            <a:r>
              <a:rPr lang="en-US" altLang="ja-JP" dirty="0"/>
              <a:t> (Perceptron) and explain pros/cons</a:t>
            </a:r>
          </a:p>
          <a:p>
            <a:endParaRPr kumimoji="1" lang="ja-JP" altLang="en-US" dirty="0"/>
          </a:p>
        </p:txBody>
      </p:sp>
    </p:spTree>
    <p:extLst>
      <p:ext uri="{BB962C8B-B14F-4D97-AF65-F5344CB8AC3E}">
        <p14:creationId xmlns:p14="http://schemas.microsoft.com/office/powerpoint/2010/main" val="3187844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4532A-EA68-E578-E93C-D3C4A197977F}"/>
              </a:ext>
            </a:extLst>
          </p:cNvPr>
          <p:cNvSpPr>
            <a:spLocks noGrp="1"/>
          </p:cNvSpPr>
          <p:nvPr>
            <p:ph type="title"/>
          </p:nvPr>
        </p:nvSpPr>
        <p:spPr/>
        <p:txBody>
          <a:bodyPr/>
          <a:lstStyle/>
          <a:p>
            <a:r>
              <a:rPr kumimoji="1" lang="en-US" altLang="ja-JP" dirty="0"/>
              <a:t>Putting it together: Evaluation and next ste</a:t>
            </a:r>
            <a:r>
              <a:rPr lang="en-US" altLang="ja-JP" dirty="0"/>
              <a:t>ps</a:t>
            </a:r>
            <a:endParaRPr kumimoji="1" lang="ja-JP" altLang="en-US" dirty="0"/>
          </a:p>
        </p:txBody>
      </p:sp>
      <p:sp>
        <p:nvSpPr>
          <p:cNvPr id="3" name="コンテンツ プレースホルダー 2">
            <a:extLst>
              <a:ext uri="{FF2B5EF4-FFF2-40B4-BE49-F238E27FC236}">
                <a16:creationId xmlns:a16="http://schemas.microsoft.com/office/drawing/2014/main" id="{C36E419F-157D-C018-DB27-0BFB05327311}"/>
              </a:ext>
            </a:extLst>
          </p:cNvPr>
          <p:cNvSpPr>
            <a:spLocks noGrp="1"/>
          </p:cNvSpPr>
          <p:nvPr>
            <p:ph idx="1"/>
          </p:nvPr>
        </p:nvSpPr>
        <p:spPr/>
        <p:txBody>
          <a:bodyPr>
            <a:normAutofit/>
          </a:bodyPr>
          <a:lstStyle/>
          <a:p>
            <a:r>
              <a:rPr lang="en-US" altLang="ja-JP" b="1" dirty="0"/>
              <a:t>Sanity checks</a:t>
            </a:r>
            <a:r>
              <a:rPr lang="en-US" altLang="ja-JP" dirty="0"/>
              <a:t>: </a:t>
            </a:r>
          </a:p>
          <a:p>
            <a:pPr lvl="1"/>
            <a:r>
              <a:rPr lang="en-US" altLang="ja-JP" dirty="0"/>
              <a:t>sample queries return expected verses; qualitative inspection</a:t>
            </a:r>
          </a:p>
          <a:p>
            <a:r>
              <a:rPr lang="en-US" altLang="ja-JP" b="1" dirty="0"/>
              <a:t>Quantitative</a:t>
            </a:r>
            <a:r>
              <a:rPr lang="en-US" altLang="ja-JP" dirty="0"/>
              <a:t> </a:t>
            </a:r>
          </a:p>
          <a:p>
            <a:pPr lvl="1"/>
            <a:r>
              <a:rPr lang="en-US" altLang="ja-JP" dirty="0"/>
              <a:t>(if you have labeled queries): </a:t>
            </a:r>
            <a:r>
              <a:rPr lang="en-US" altLang="ja-JP" dirty="0" err="1"/>
              <a:t>Precision@k</a:t>
            </a:r>
            <a:r>
              <a:rPr lang="en-US" altLang="ja-JP" dirty="0"/>
              <a:t>, </a:t>
            </a:r>
            <a:r>
              <a:rPr lang="en-US" altLang="ja-JP" dirty="0" err="1"/>
              <a:t>Recall@k</a:t>
            </a:r>
            <a:r>
              <a:rPr lang="en-US" altLang="ja-JP" dirty="0"/>
              <a:t>, </a:t>
            </a:r>
            <a:r>
              <a:rPr lang="en-US" altLang="ja-JP" dirty="0" err="1"/>
              <a:t>nDCG</a:t>
            </a:r>
            <a:endParaRPr lang="en-US" altLang="ja-JP" dirty="0"/>
          </a:p>
          <a:p>
            <a:r>
              <a:rPr lang="en-US" altLang="ja-JP" b="1" dirty="0"/>
              <a:t>Ablations</a:t>
            </a:r>
            <a:r>
              <a:rPr lang="en-US" altLang="ja-JP" dirty="0"/>
              <a:t>:</a:t>
            </a:r>
          </a:p>
          <a:p>
            <a:pPr lvl="1"/>
            <a:r>
              <a:rPr lang="en-US" altLang="ja-JP" dirty="0" err="1"/>
              <a:t>BoW</a:t>
            </a:r>
            <a:r>
              <a:rPr lang="en-US" altLang="ja-JP" dirty="0"/>
              <a:t> vs TF-IDF vs LSA</a:t>
            </a:r>
            <a:r>
              <a:rPr lang="ja-JP" altLang="en-US" dirty="0"/>
              <a:t>；</a:t>
            </a:r>
            <a:r>
              <a:rPr lang="en-US" altLang="ja-JP" dirty="0"/>
              <a:t>with/without lemmatization</a:t>
            </a:r>
            <a:r>
              <a:rPr lang="ja-JP" altLang="en-US" dirty="0"/>
              <a:t>；</a:t>
            </a:r>
            <a:r>
              <a:rPr lang="en-US" altLang="ja-JP" dirty="0"/>
              <a:t>with/without </a:t>
            </a:r>
            <a:r>
              <a:rPr lang="en-US" altLang="ja-JP" dirty="0" err="1"/>
              <a:t>stopwords</a:t>
            </a:r>
            <a:endParaRPr lang="en-US" altLang="ja-JP" dirty="0"/>
          </a:p>
        </p:txBody>
      </p:sp>
    </p:spTree>
    <p:extLst>
      <p:ext uri="{BB962C8B-B14F-4D97-AF65-F5344CB8AC3E}">
        <p14:creationId xmlns:p14="http://schemas.microsoft.com/office/powerpoint/2010/main" val="2413497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8B9E9D-51E3-77C1-B1B3-60D7158CB174}"/>
              </a:ext>
            </a:extLst>
          </p:cNvPr>
          <p:cNvSpPr>
            <a:spLocks noGrp="1"/>
          </p:cNvSpPr>
          <p:nvPr>
            <p:ph type="title"/>
          </p:nvPr>
        </p:nvSpPr>
        <p:spPr/>
        <p:txBody>
          <a:bodyPr/>
          <a:lstStyle/>
          <a:p>
            <a:r>
              <a:rPr kumimoji="1" lang="en-US" altLang="ja-JP" dirty="0"/>
              <a:t>Conclusion - </a:t>
            </a:r>
            <a:r>
              <a:rPr lang="en-US" altLang="ja-JP" dirty="0"/>
              <a:t>Key Takeaways from </a:t>
            </a:r>
            <a:r>
              <a:rPr lang="en-US" altLang="ja-JP" dirty="0" err="1"/>
              <a:t>Lec</a:t>
            </a:r>
            <a:r>
              <a:rPr lang="en-US" altLang="ja-JP" dirty="0"/>
              <a:t>. 1</a:t>
            </a:r>
            <a:endParaRPr kumimoji="1" lang="ja-JP" altLang="en-US" dirty="0"/>
          </a:p>
        </p:txBody>
      </p:sp>
      <p:sp>
        <p:nvSpPr>
          <p:cNvPr id="3" name="コンテンツ プレースホルダー 2">
            <a:extLst>
              <a:ext uri="{FF2B5EF4-FFF2-40B4-BE49-F238E27FC236}">
                <a16:creationId xmlns:a16="http://schemas.microsoft.com/office/drawing/2014/main" id="{2A9B2CC5-AC10-A27F-5ED7-D07F13960DE3}"/>
              </a:ext>
            </a:extLst>
          </p:cNvPr>
          <p:cNvSpPr>
            <a:spLocks noGrp="1"/>
          </p:cNvSpPr>
          <p:nvPr>
            <p:ph idx="1"/>
          </p:nvPr>
        </p:nvSpPr>
        <p:spPr>
          <a:xfrm>
            <a:off x="838200" y="1825625"/>
            <a:ext cx="10515600" cy="4667250"/>
          </a:xfrm>
        </p:spPr>
        <p:txBody>
          <a:bodyPr>
            <a:normAutofit fontScale="70000" lnSpcReduction="20000"/>
          </a:bodyPr>
          <a:lstStyle/>
          <a:p>
            <a:r>
              <a:rPr lang="en-US" altLang="ja-JP" b="1" dirty="0"/>
              <a:t>1. What NLP Is and Why It Matters</a:t>
            </a:r>
            <a:endParaRPr lang="en-US" altLang="ja-JP" dirty="0"/>
          </a:p>
          <a:p>
            <a:pPr lvl="1"/>
            <a:r>
              <a:rPr lang="en-US" altLang="ja-JP" dirty="0"/>
              <a:t>NLP converts human language into computable representations for understanding, generation, and interaction.</a:t>
            </a:r>
          </a:p>
          <a:p>
            <a:pPr lvl="1"/>
            <a:r>
              <a:rPr lang="en-US" altLang="ja-JP" dirty="0"/>
              <a:t>Core tasks include tokenization, POS tagging, syntactic/semantic analysis, and task-specific reasoning.</a:t>
            </a:r>
          </a:p>
          <a:p>
            <a:pPr lvl="1"/>
            <a:r>
              <a:rPr lang="en-US" altLang="ja-JP" dirty="0"/>
              <a:t>Applications range from information retrieval and question answering to translation and summarization.</a:t>
            </a:r>
          </a:p>
          <a:p>
            <a:r>
              <a:rPr lang="en-US" altLang="ja-JP" b="1" dirty="0"/>
              <a:t>2. Fundamental Concepts Covered Today</a:t>
            </a:r>
            <a:endParaRPr lang="en-US" altLang="ja-JP" dirty="0"/>
          </a:p>
          <a:p>
            <a:pPr lvl="1"/>
            <a:r>
              <a:rPr lang="en-US" altLang="ja-JP" dirty="0"/>
              <a:t>NLP definitions, goals, and historical paradigm shifts.</a:t>
            </a:r>
          </a:p>
          <a:p>
            <a:pPr lvl="1"/>
            <a:r>
              <a:rPr lang="en-US" altLang="ja-JP" dirty="0"/>
              <a:t>Three understanding pipelines: classical linguistics-based, brain/cognitive, and modern neural (DNN).</a:t>
            </a:r>
          </a:p>
          <a:p>
            <a:pPr lvl="1"/>
            <a:r>
              <a:rPr lang="en-US" altLang="ja-JP" dirty="0"/>
              <a:t>Core feature representations: Bag-of-Words, TF-IDF, and Latent Semantic Analysis, illustrated with NLTK Bible search.</a:t>
            </a:r>
          </a:p>
          <a:p>
            <a:r>
              <a:rPr lang="en-US" altLang="ja-JP" b="1" dirty="0"/>
              <a:t>3. Roadmap to the Next Lectures</a:t>
            </a:r>
            <a:endParaRPr lang="en-US" altLang="ja-JP" dirty="0"/>
          </a:p>
          <a:p>
            <a:pPr lvl="1"/>
            <a:r>
              <a:rPr lang="en-US" altLang="ja-JP" dirty="0"/>
              <a:t>Hands-on Exercise 1 (10/8) – Self study!</a:t>
            </a:r>
          </a:p>
          <a:p>
            <a:pPr lvl="1"/>
            <a:r>
              <a:rPr lang="en-US" altLang="ja-JP" dirty="0"/>
              <a:t>From symbolic and statistical methods (n-gram, Markov, HMM) toward neural sequence models (RNN, LSTM).</a:t>
            </a:r>
          </a:p>
          <a:p>
            <a:pPr lvl="1"/>
            <a:r>
              <a:rPr lang="en-US" altLang="ja-JP" dirty="0"/>
              <a:t>Upcoming lectures will deepen the journey into statistical language modeling and recurrent neural </a:t>
            </a:r>
            <a:r>
              <a:rPr lang="en-US" altLang="ja-JP"/>
              <a:t>architectures.</a:t>
            </a:r>
            <a:endParaRPr lang="en-US" altLang="ja-JP" dirty="0"/>
          </a:p>
        </p:txBody>
      </p:sp>
    </p:spTree>
    <p:extLst>
      <p:ext uri="{BB962C8B-B14F-4D97-AF65-F5344CB8AC3E}">
        <p14:creationId xmlns:p14="http://schemas.microsoft.com/office/powerpoint/2010/main" val="133604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1E46-136C-2967-DEBD-12F747B1B3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5CEDE8-192F-39DD-36CA-95AD948DD27F}"/>
              </a:ext>
            </a:extLst>
          </p:cNvPr>
          <p:cNvSpPr>
            <a:spLocks noGrp="1"/>
          </p:cNvSpPr>
          <p:nvPr>
            <p:ph type="title"/>
          </p:nvPr>
        </p:nvSpPr>
        <p:spPr/>
        <p:txBody>
          <a:bodyPr/>
          <a:lstStyle/>
          <a:p>
            <a:r>
              <a:rPr kumimoji="1" lang="en-US" altLang="ja-JP"/>
              <a:t>Current NLP Apps: Next gen search</a:t>
            </a:r>
            <a:endParaRPr kumimoji="1" lang="ja-JP" altLang="en-US"/>
          </a:p>
        </p:txBody>
      </p:sp>
      <p:sp>
        <p:nvSpPr>
          <p:cNvPr id="3" name="object 4">
            <a:extLst>
              <a:ext uri="{FF2B5EF4-FFF2-40B4-BE49-F238E27FC236}">
                <a16:creationId xmlns:a16="http://schemas.microsoft.com/office/drawing/2014/main" id="{12B61660-19DC-20F6-9411-C7C1D25A1180}"/>
              </a:ext>
            </a:extLst>
          </p:cNvPr>
          <p:cNvSpPr txBox="1"/>
          <p:nvPr/>
        </p:nvSpPr>
        <p:spPr>
          <a:xfrm>
            <a:off x="502934" y="1715770"/>
            <a:ext cx="9099550" cy="2070100"/>
          </a:xfrm>
          <a:prstGeom prst="rect">
            <a:avLst/>
          </a:prstGeom>
        </p:spPr>
        <p:txBody>
          <a:bodyPr vert="horz" wrap="square" lIns="0" tIns="12700" rIns="0" bIns="0" rtlCol="0">
            <a:spAutoFit/>
          </a:bodyPr>
          <a:lstStyle>
            <a:defPPr>
              <a:defRPr kern="0"/>
            </a:defPPr>
          </a:lstStyle>
          <a:p>
            <a:pPr marR="4498340" algn="ctr">
              <a:lnSpc>
                <a:spcPts val="2865"/>
              </a:lnSpc>
              <a:spcBef>
                <a:spcPts val="100"/>
              </a:spcBef>
            </a:pPr>
            <a:r>
              <a:rPr sz="2400">
                <a:solidFill>
                  <a:srgbClr val="007B92"/>
                </a:solidFill>
                <a:latin typeface="Courier New"/>
                <a:cs typeface="Courier New"/>
              </a:rPr>
              <a:t>when</a:t>
            </a:r>
            <a:r>
              <a:rPr sz="2400" spc="-55">
                <a:solidFill>
                  <a:srgbClr val="007B92"/>
                </a:solidFill>
                <a:latin typeface="Courier New"/>
                <a:cs typeface="Courier New"/>
              </a:rPr>
              <a:t> </a:t>
            </a:r>
            <a:r>
              <a:rPr sz="2400">
                <a:solidFill>
                  <a:srgbClr val="007B92"/>
                </a:solidFill>
                <a:latin typeface="Courier New"/>
                <a:cs typeface="Courier New"/>
              </a:rPr>
              <a:t>did</a:t>
            </a:r>
            <a:r>
              <a:rPr sz="2400" spc="25">
                <a:solidFill>
                  <a:srgbClr val="007B92"/>
                </a:solidFill>
                <a:latin typeface="Courier New"/>
                <a:cs typeface="Courier New"/>
              </a:rPr>
              <a:t> </a:t>
            </a:r>
            <a:r>
              <a:rPr sz="2400">
                <a:solidFill>
                  <a:srgbClr val="007B92"/>
                </a:solidFill>
                <a:latin typeface="Courier New"/>
                <a:cs typeface="Courier New"/>
              </a:rPr>
              <a:t>Kendrick</a:t>
            </a:r>
            <a:r>
              <a:rPr sz="2400" spc="-40">
                <a:solidFill>
                  <a:srgbClr val="007B92"/>
                </a:solidFill>
                <a:latin typeface="Courier New"/>
                <a:cs typeface="Courier New"/>
              </a:rPr>
              <a:t> </a:t>
            </a:r>
            <a:r>
              <a:rPr sz="2400" spc="-10">
                <a:solidFill>
                  <a:srgbClr val="007B92"/>
                </a:solidFill>
                <a:latin typeface="Courier New"/>
                <a:cs typeface="Courier New"/>
              </a:rPr>
              <a:t>lamar’s</a:t>
            </a:r>
            <a:endParaRPr sz="2400">
              <a:latin typeface="Courier New"/>
              <a:cs typeface="Courier New"/>
            </a:endParaRPr>
          </a:p>
          <a:p>
            <a:pPr marR="4544060" algn="ctr">
              <a:lnSpc>
                <a:spcPts val="2865"/>
              </a:lnSpc>
            </a:pPr>
            <a:r>
              <a:rPr sz="2400">
                <a:solidFill>
                  <a:srgbClr val="007B92"/>
                </a:solidFill>
                <a:latin typeface="Courier New"/>
                <a:cs typeface="Courier New"/>
              </a:rPr>
              <a:t>first</a:t>
            </a:r>
            <a:r>
              <a:rPr sz="2400" spc="-15">
                <a:solidFill>
                  <a:srgbClr val="007B92"/>
                </a:solidFill>
                <a:latin typeface="Courier New"/>
                <a:cs typeface="Courier New"/>
              </a:rPr>
              <a:t> </a:t>
            </a:r>
            <a:r>
              <a:rPr sz="2400">
                <a:solidFill>
                  <a:srgbClr val="007B92"/>
                </a:solidFill>
                <a:latin typeface="Courier New"/>
                <a:cs typeface="Courier New"/>
              </a:rPr>
              <a:t>album</a:t>
            </a:r>
            <a:r>
              <a:rPr sz="2400" spc="-15">
                <a:solidFill>
                  <a:srgbClr val="007B92"/>
                </a:solidFill>
                <a:latin typeface="Courier New"/>
                <a:cs typeface="Courier New"/>
              </a:rPr>
              <a:t> </a:t>
            </a:r>
            <a:r>
              <a:rPr sz="2400">
                <a:solidFill>
                  <a:srgbClr val="007B92"/>
                </a:solidFill>
                <a:latin typeface="Courier New"/>
                <a:cs typeface="Courier New"/>
              </a:rPr>
              <a:t>come</a:t>
            </a:r>
            <a:r>
              <a:rPr sz="2400" spc="-15">
                <a:solidFill>
                  <a:srgbClr val="007B92"/>
                </a:solidFill>
                <a:latin typeface="Courier New"/>
                <a:cs typeface="Courier New"/>
              </a:rPr>
              <a:t> </a:t>
            </a:r>
            <a:r>
              <a:rPr sz="2400" spc="-20">
                <a:solidFill>
                  <a:srgbClr val="007B92"/>
                </a:solidFill>
                <a:latin typeface="Courier New"/>
                <a:cs typeface="Courier New"/>
              </a:rPr>
              <a:t>out?</a:t>
            </a:r>
            <a:endParaRPr sz="2400">
              <a:latin typeface="Courier New"/>
              <a:cs typeface="Courier New"/>
            </a:endParaRPr>
          </a:p>
          <a:p>
            <a:pPr marR="6510655" algn="ctr">
              <a:lnSpc>
                <a:spcPct val="100000"/>
              </a:lnSpc>
              <a:spcBef>
                <a:spcPts val="975"/>
              </a:spcBef>
            </a:pPr>
            <a:r>
              <a:rPr sz="2750">
                <a:solidFill>
                  <a:srgbClr val="007B92"/>
                </a:solidFill>
                <a:latin typeface="Courier New"/>
                <a:cs typeface="Courier New"/>
              </a:rPr>
              <a:t>July</a:t>
            </a:r>
            <a:r>
              <a:rPr sz="2750" spc="90">
                <a:solidFill>
                  <a:srgbClr val="007B92"/>
                </a:solidFill>
                <a:latin typeface="Courier New"/>
                <a:cs typeface="Courier New"/>
              </a:rPr>
              <a:t> </a:t>
            </a:r>
            <a:r>
              <a:rPr sz="2750">
                <a:solidFill>
                  <a:srgbClr val="007B92"/>
                </a:solidFill>
                <a:latin typeface="Courier New"/>
                <a:cs typeface="Courier New"/>
              </a:rPr>
              <a:t>2,</a:t>
            </a:r>
            <a:r>
              <a:rPr sz="2750" spc="105">
                <a:solidFill>
                  <a:srgbClr val="007B92"/>
                </a:solidFill>
                <a:latin typeface="Courier New"/>
                <a:cs typeface="Courier New"/>
              </a:rPr>
              <a:t> </a:t>
            </a:r>
            <a:r>
              <a:rPr sz="2750" spc="-20">
                <a:solidFill>
                  <a:srgbClr val="007B92"/>
                </a:solidFill>
                <a:latin typeface="Courier New"/>
                <a:cs typeface="Courier New"/>
              </a:rPr>
              <a:t>2011</a:t>
            </a:r>
            <a:endParaRPr sz="2750">
              <a:latin typeface="Courier New"/>
              <a:cs typeface="Courier New"/>
            </a:endParaRPr>
          </a:p>
          <a:p>
            <a:pPr marL="12700">
              <a:lnSpc>
                <a:spcPct val="100000"/>
              </a:lnSpc>
              <a:spcBef>
                <a:spcPts val="2780"/>
              </a:spcBef>
              <a:tabLst>
                <a:tab pos="4138295" algn="l"/>
              </a:tabLst>
            </a:pPr>
            <a:r>
              <a:rPr sz="2750">
                <a:latin typeface="Calibri"/>
                <a:cs typeface="Calibri"/>
              </a:rPr>
              <a:t>E.g.,</a:t>
            </a:r>
            <a:r>
              <a:rPr sz="2750" spc="55">
                <a:latin typeface="Calibri"/>
                <a:cs typeface="Calibri"/>
              </a:rPr>
              <a:t> </a:t>
            </a:r>
            <a:r>
              <a:rPr sz="2750">
                <a:latin typeface="Calibri"/>
                <a:cs typeface="Calibri"/>
              </a:rPr>
              <a:t>YONO</a:t>
            </a:r>
            <a:r>
              <a:rPr sz="2750" spc="45">
                <a:latin typeface="Calibri"/>
                <a:cs typeface="Calibri"/>
              </a:rPr>
              <a:t> </a:t>
            </a:r>
            <a:r>
              <a:rPr sz="2750">
                <a:latin typeface="Calibri"/>
                <a:cs typeface="Calibri"/>
              </a:rPr>
              <a:t>(</a:t>
            </a:r>
            <a:r>
              <a:rPr sz="2750" u="sng">
                <a:solidFill>
                  <a:srgbClr val="4197B5"/>
                </a:solidFill>
                <a:uFill>
                  <a:solidFill>
                    <a:srgbClr val="4197B5"/>
                  </a:solidFill>
                </a:uFill>
                <a:latin typeface="Calibri"/>
                <a:cs typeface="Calibri"/>
                <a:hlinkClick r:id="rId2"/>
              </a:rPr>
              <a:t>Lee</a:t>
            </a:r>
            <a:r>
              <a:rPr sz="2750" u="sng" spc="50">
                <a:solidFill>
                  <a:srgbClr val="4197B5"/>
                </a:solidFill>
                <a:uFill>
                  <a:solidFill>
                    <a:srgbClr val="4197B5"/>
                  </a:solidFill>
                </a:uFill>
                <a:latin typeface="Calibri"/>
                <a:cs typeface="Calibri"/>
                <a:hlinkClick r:id="rId2"/>
              </a:rPr>
              <a:t> </a:t>
            </a:r>
            <a:r>
              <a:rPr sz="2750" u="sng">
                <a:solidFill>
                  <a:srgbClr val="4197B5"/>
                </a:solidFill>
                <a:uFill>
                  <a:solidFill>
                    <a:srgbClr val="4197B5"/>
                  </a:solidFill>
                </a:uFill>
                <a:latin typeface="Calibri"/>
                <a:cs typeface="Calibri"/>
                <a:hlinkClick r:id="rId2"/>
              </a:rPr>
              <a:t>et</a:t>
            </a:r>
            <a:r>
              <a:rPr sz="2750" u="sng" spc="55">
                <a:solidFill>
                  <a:srgbClr val="4197B5"/>
                </a:solidFill>
                <a:uFill>
                  <a:solidFill>
                    <a:srgbClr val="4197B5"/>
                  </a:solidFill>
                </a:uFill>
                <a:latin typeface="Calibri"/>
                <a:cs typeface="Calibri"/>
                <a:hlinkClick r:id="rId2"/>
              </a:rPr>
              <a:t> </a:t>
            </a:r>
            <a:r>
              <a:rPr sz="2750" u="sng">
                <a:solidFill>
                  <a:srgbClr val="4197B5"/>
                </a:solidFill>
                <a:uFill>
                  <a:solidFill>
                    <a:srgbClr val="4197B5"/>
                  </a:solidFill>
                </a:uFill>
                <a:latin typeface="Calibri"/>
                <a:cs typeface="Calibri"/>
                <a:hlinkClick r:id="rId2"/>
              </a:rPr>
              <a:t>al.</a:t>
            </a:r>
            <a:r>
              <a:rPr sz="2750" u="sng" spc="55">
                <a:solidFill>
                  <a:srgbClr val="4197B5"/>
                </a:solidFill>
                <a:uFill>
                  <a:solidFill>
                    <a:srgbClr val="4197B5"/>
                  </a:solidFill>
                </a:uFill>
                <a:latin typeface="Calibri"/>
                <a:cs typeface="Calibri"/>
                <a:hlinkClick r:id="rId2"/>
              </a:rPr>
              <a:t> </a:t>
            </a:r>
            <a:r>
              <a:rPr sz="2750" u="sng" spc="-10">
                <a:solidFill>
                  <a:srgbClr val="4197B5"/>
                </a:solidFill>
                <a:uFill>
                  <a:solidFill>
                    <a:srgbClr val="4197B5"/>
                  </a:solidFill>
                </a:uFill>
                <a:latin typeface="Calibri"/>
                <a:cs typeface="Calibri"/>
                <a:hlinkClick r:id="rId2"/>
              </a:rPr>
              <a:t>2021</a:t>
            </a:r>
            <a:r>
              <a:rPr sz="2750" u="none" spc="-10">
                <a:latin typeface="Calibri"/>
                <a:cs typeface="Calibri"/>
              </a:rPr>
              <a:t>)</a:t>
            </a:r>
            <a:r>
              <a:rPr sz="2750" u="none">
                <a:latin typeface="Calibri"/>
                <a:cs typeface="Calibri"/>
              </a:rPr>
              <a:t>	uses</a:t>
            </a:r>
            <a:r>
              <a:rPr sz="2750" u="none" spc="65">
                <a:latin typeface="Calibri"/>
                <a:cs typeface="Calibri"/>
              </a:rPr>
              <a:t> </a:t>
            </a:r>
            <a:r>
              <a:rPr sz="2750" u="none">
                <a:latin typeface="Calibri"/>
                <a:cs typeface="Calibri"/>
              </a:rPr>
              <a:t>a</a:t>
            </a:r>
            <a:r>
              <a:rPr sz="2750" u="none" spc="50">
                <a:latin typeface="Calibri"/>
                <a:cs typeface="Calibri"/>
              </a:rPr>
              <a:t> </a:t>
            </a:r>
            <a:r>
              <a:rPr sz="2750" u="none">
                <a:latin typeface="Calibri"/>
                <a:cs typeface="Calibri"/>
              </a:rPr>
              <a:t>T5</a:t>
            </a:r>
            <a:r>
              <a:rPr sz="2750" u="none" spc="50">
                <a:latin typeface="Calibri"/>
                <a:cs typeface="Calibri"/>
              </a:rPr>
              <a:t> </a:t>
            </a:r>
            <a:r>
              <a:rPr sz="2750" u="none">
                <a:latin typeface="Calibri"/>
                <a:cs typeface="Calibri"/>
              </a:rPr>
              <a:t>model</a:t>
            </a:r>
            <a:r>
              <a:rPr sz="2750" u="none" spc="75">
                <a:latin typeface="Calibri"/>
                <a:cs typeface="Calibri"/>
              </a:rPr>
              <a:t> </a:t>
            </a:r>
            <a:r>
              <a:rPr sz="2750" u="none">
                <a:latin typeface="Calibri"/>
                <a:cs typeface="Calibri"/>
              </a:rPr>
              <a:t>fine-tuned</a:t>
            </a:r>
            <a:r>
              <a:rPr sz="2750" u="none" spc="155">
                <a:latin typeface="Calibri"/>
                <a:cs typeface="Calibri"/>
              </a:rPr>
              <a:t> </a:t>
            </a:r>
            <a:r>
              <a:rPr sz="2750" u="none">
                <a:latin typeface="Calibri"/>
                <a:cs typeface="Calibri"/>
              </a:rPr>
              <a:t>for</a:t>
            </a:r>
            <a:r>
              <a:rPr sz="2750" u="none" spc="40">
                <a:latin typeface="Calibri"/>
                <a:cs typeface="Calibri"/>
              </a:rPr>
              <a:t> </a:t>
            </a:r>
            <a:r>
              <a:rPr sz="2750" u="none" spc="-25">
                <a:latin typeface="Calibri"/>
                <a:cs typeface="Calibri"/>
              </a:rPr>
              <a:t>QA</a:t>
            </a:r>
            <a:endParaRPr sz="2750">
              <a:latin typeface="Calibri"/>
              <a:cs typeface="Calibri"/>
            </a:endParaRPr>
          </a:p>
        </p:txBody>
      </p:sp>
      <p:pic>
        <p:nvPicPr>
          <p:cNvPr id="10" name="object 5">
            <a:extLst>
              <a:ext uri="{FF2B5EF4-FFF2-40B4-BE49-F238E27FC236}">
                <a16:creationId xmlns:a16="http://schemas.microsoft.com/office/drawing/2014/main" id="{C47213BF-7065-55F8-26C2-E7B23346BD47}"/>
              </a:ext>
            </a:extLst>
          </p:cNvPr>
          <p:cNvPicPr/>
          <p:nvPr/>
        </p:nvPicPr>
        <p:blipFill>
          <a:blip r:embed="rId3" cstate="print"/>
          <a:stretch>
            <a:fillRect/>
          </a:stretch>
        </p:blipFill>
        <p:spPr>
          <a:xfrm>
            <a:off x="9847277" y="1690688"/>
            <a:ext cx="1952625" cy="1456943"/>
          </a:xfrm>
          <a:prstGeom prst="rect">
            <a:avLst/>
          </a:prstGeom>
        </p:spPr>
      </p:pic>
      <p:pic>
        <p:nvPicPr>
          <p:cNvPr id="11" name="object 6">
            <a:extLst>
              <a:ext uri="{FF2B5EF4-FFF2-40B4-BE49-F238E27FC236}">
                <a16:creationId xmlns:a16="http://schemas.microsoft.com/office/drawing/2014/main" id="{8224AB84-0872-87FE-B988-A900452B46AA}"/>
              </a:ext>
            </a:extLst>
          </p:cNvPr>
          <p:cNvPicPr/>
          <p:nvPr/>
        </p:nvPicPr>
        <p:blipFill>
          <a:blip r:embed="rId4" cstate="print"/>
          <a:stretch>
            <a:fillRect/>
          </a:stretch>
        </p:blipFill>
        <p:spPr>
          <a:xfrm>
            <a:off x="5699602" y="1723023"/>
            <a:ext cx="4041850" cy="1354973"/>
          </a:xfrm>
          <a:prstGeom prst="rect">
            <a:avLst/>
          </a:prstGeom>
        </p:spPr>
      </p:pic>
      <p:pic>
        <p:nvPicPr>
          <p:cNvPr id="13" name="object 7">
            <a:extLst>
              <a:ext uri="{FF2B5EF4-FFF2-40B4-BE49-F238E27FC236}">
                <a16:creationId xmlns:a16="http://schemas.microsoft.com/office/drawing/2014/main" id="{C44B72E9-B729-4278-1B0C-B31FE380330D}"/>
              </a:ext>
            </a:extLst>
          </p:cNvPr>
          <p:cNvPicPr/>
          <p:nvPr/>
        </p:nvPicPr>
        <p:blipFill>
          <a:blip r:embed="rId5" cstate="print"/>
          <a:stretch>
            <a:fillRect/>
          </a:stretch>
        </p:blipFill>
        <p:spPr>
          <a:xfrm>
            <a:off x="1346372" y="3820056"/>
            <a:ext cx="9499256" cy="2694512"/>
          </a:xfrm>
          <a:prstGeom prst="rect">
            <a:avLst/>
          </a:prstGeom>
        </p:spPr>
      </p:pic>
      <p:sp>
        <p:nvSpPr>
          <p:cNvPr id="14" name="テキスト ボックス 13">
            <a:extLst>
              <a:ext uri="{FF2B5EF4-FFF2-40B4-BE49-F238E27FC236}">
                <a16:creationId xmlns:a16="http://schemas.microsoft.com/office/drawing/2014/main" id="{09968D45-2F39-19BC-07B1-4FB0CF4EC6FC}"/>
              </a:ext>
            </a:extLst>
          </p:cNvPr>
          <p:cNvSpPr txBox="1"/>
          <p:nvPr/>
        </p:nvSpPr>
        <p:spPr>
          <a:xfrm>
            <a:off x="7922920" y="6492875"/>
            <a:ext cx="4269080" cy="369332"/>
          </a:xfrm>
          <a:prstGeom prst="rect">
            <a:avLst/>
          </a:prstGeom>
          <a:noFill/>
        </p:spPr>
        <p:txBody>
          <a:bodyPr wrap="square">
            <a:spAutoFit/>
          </a:bodyPr>
          <a:lstStyle/>
          <a:p>
            <a:r>
              <a:rPr lang="ja-JP" altLang="en-US">
                <a:hlinkClick r:id="rId6"/>
              </a:rPr>
              <a:t>cs224n-2025-lecture01-wordvecs1.pdf</a:t>
            </a:r>
            <a:endParaRPr lang="ja-JP" altLang="en-US"/>
          </a:p>
        </p:txBody>
      </p:sp>
    </p:spTree>
    <p:extLst>
      <p:ext uri="{BB962C8B-B14F-4D97-AF65-F5344CB8AC3E}">
        <p14:creationId xmlns:p14="http://schemas.microsoft.com/office/powerpoint/2010/main" val="1752935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0019-62B8-F673-B865-8A948ECDF5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429FDE-0F73-E810-3FD8-F30F7966300B}"/>
              </a:ext>
            </a:extLst>
          </p:cNvPr>
          <p:cNvSpPr>
            <a:spLocks noGrp="1"/>
          </p:cNvSpPr>
          <p:nvPr>
            <p:ph type="title"/>
          </p:nvPr>
        </p:nvSpPr>
        <p:spPr/>
        <p:txBody>
          <a:bodyPr/>
          <a:lstStyle/>
          <a:p>
            <a:r>
              <a:rPr kumimoji="1" lang="en-US" altLang="ja-JP"/>
              <a:t>Current NLP Apps: GPT-3 – and more</a:t>
            </a:r>
            <a:endParaRPr kumimoji="1" lang="ja-JP" altLang="en-US"/>
          </a:p>
        </p:txBody>
      </p:sp>
      <p:sp>
        <p:nvSpPr>
          <p:cNvPr id="14" name="テキスト ボックス 13">
            <a:extLst>
              <a:ext uri="{FF2B5EF4-FFF2-40B4-BE49-F238E27FC236}">
                <a16:creationId xmlns:a16="http://schemas.microsoft.com/office/drawing/2014/main" id="{A5FECB5B-FDF4-5892-F762-444135912A4B}"/>
              </a:ext>
            </a:extLst>
          </p:cNvPr>
          <p:cNvSpPr txBox="1"/>
          <p:nvPr/>
        </p:nvSpPr>
        <p:spPr>
          <a:xfrm>
            <a:off x="7775210" y="0"/>
            <a:ext cx="4269080" cy="369332"/>
          </a:xfrm>
          <a:prstGeom prst="rect">
            <a:avLst/>
          </a:prstGeom>
          <a:noFill/>
        </p:spPr>
        <p:txBody>
          <a:bodyPr wrap="square">
            <a:spAutoFit/>
          </a:bodyPr>
          <a:lstStyle/>
          <a:p>
            <a:r>
              <a:rPr lang="ja-JP" altLang="en-US">
                <a:hlinkClick r:id="rId2"/>
              </a:rPr>
              <a:t>cs224n-2025-lecture01-wordvecs1.pdf</a:t>
            </a:r>
            <a:endParaRPr lang="ja-JP" altLang="en-US"/>
          </a:p>
        </p:txBody>
      </p:sp>
      <p:sp>
        <p:nvSpPr>
          <p:cNvPr id="4" name="object 2">
            <a:extLst>
              <a:ext uri="{FF2B5EF4-FFF2-40B4-BE49-F238E27FC236}">
                <a16:creationId xmlns:a16="http://schemas.microsoft.com/office/drawing/2014/main" id="{59437732-1C9D-6D3A-EC40-9D62699CB41A}"/>
              </a:ext>
            </a:extLst>
          </p:cNvPr>
          <p:cNvSpPr txBox="1"/>
          <p:nvPr/>
        </p:nvSpPr>
        <p:spPr>
          <a:xfrm>
            <a:off x="582350" y="1489742"/>
            <a:ext cx="5313045" cy="5034280"/>
          </a:xfrm>
          <a:prstGeom prst="rect">
            <a:avLst/>
          </a:prstGeom>
        </p:spPr>
        <p:txBody>
          <a:bodyPr vert="horz" wrap="square" lIns="0" tIns="12700" rIns="0" bIns="0" rtlCol="0">
            <a:spAutoFit/>
          </a:bodyPr>
          <a:lstStyle>
            <a:defPPr>
              <a:defRPr kern="0"/>
            </a:defPPr>
          </a:lstStyle>
          <a:p>
            <a:pPr marL="12700">
              <a:lnSpc>
                <a:spcPts val="2865"/>
              </a:lnSpc>
              <a:spcBef>
                <a:spcPts val="100"/>
              </a:spcBef>
            </a:pPr>
            <a:r>
              <a:rPr sz="2400" i="1">
                <a:latin typeface="Calibri"/>
                <a:cs typeface="Calibri"/>
              </a:rPr>
              <a:t>The</a:t>
            </a:r>
            <a:r>
              <a:rPr sz="2400" i="1" spc="-15">
                <a:latin typeface="Calibri"/>
                <a:cs typeface="Calibri"/>
              </a:rPr>
              <a:t> </a:t>
            </a:r>
            <a:r>
              <a:rPr sz="2400" i="1">
                <a:latin typeface="Calibri"/>
                <a:cs typeface="Calibri"/>
              </a:rPr>
              <a:t>SEC</a:t>
            </a:r>
            <a:r>
              <a:rPr sz="2400" i="1" spc="-45">
                <a:latin typeface="Calibri"/>
                <a:cs typeface="Calibri"/>
              </a:rPr>
              <a:t> </a:t>
            </a:r>
            <a:r>
              <a:rPr sz="2400" i="1">
                <a:latin typeface="Calibri"/>
                <a:cs typeface="Calibri"/>
              </a:rPr>
              <a:t>said,</a:t>
            </a:r>
            <a:r>
              <a:rPr sz="2400" i="1" spc="-65">
                <a:latin typeface="Calibri"/>
                <a:cs typeface="Calibri"/>
              </a:rPr>
              <a:t> </a:t>
            </a:r>
            <a:r>
              <a:rPr sz="2400" i="1">
                <a:latin typeface="Calibri"/>
                <a:cs typeface="Calibri"/>
              </a:rPr>
              <a:t>“Musk,</a:t>
            </a:r>
            <a:r>
              <a:rPr sz="2400" i="1" spc="-65">
                <a:latin typeface="Calibri"/>
                <a:cs typeface="Calibri"/>
              </a:rPr>
              <a:t> </a:t>
            </a:r>
            <a:r>
              <a:rPr sz="2400" i="1">
                <a:latin typeface="Calibri"/>
                <a:cs typeface="Calibri"/>
              </a:rPr>
              <a:t>your</a:t>
            </a:r>
            <a:r>
              <a:rPr sz="2400" i="1" spc="5">
                <a:latin typeface="Calibri"/>
                <a:cs typeface="Calibri"/>
              </a:rPr>
              <a:t> </a:t>
            </a:r>
            <a:r>
              <a:rPr sz="2400" i="1">
                <a:latin typeface="Calibri"/>
                <a:cs typeface="Calibri"/>
              </a:rPr>
              <a:t>tweets</a:t>
            </a:r>
            <a:r>
              <a:rPr sz="2400" i="1" spc="-25">
                <a:latin typeface="Calibri"/>
                <a:cs typeface="Calibri"/>
              </a:rPr>
              <a:t> </a:t>
            </a:r>
            <a:r>
              <a:rPr sz="2400" i="1">
                <a:latin typeface="Calibri"/>
                <a:cs typeface="Calibri"/>
              </a:rPr>
              <a:t>are</a:t>
            </a:r>
            <a:r>
              <a:rPr sz="2400" i="1" spc="-75">
                <a:latin typeface="Calibri"/>
                <a:cs typeface="Calibri"/>
              </a:rPr>
              <a:t> </a:t>
            </a:r>
            <a:r>
              <a:rPr sz="2400" i="1" spc="-50">
                <a:latin typeface="Calibri"/>
                <a:cs typeface="Calibri"/>
              </a:rPr>
              <a:t>a</a:t>
            </a:r>
            <a:endParaRPr sz="2400">
              <a:latin typeface="Calibri"/>
              <a:cs typeface="Calibri"/>
            </a:endParaRPr>
          </a:p>
          <a:p>
            <a:pPr marL="12700">
              <a:lnSpc>
                <a:spcPts val="2865"/>
              </a:lnSpc>
            </a:pPr>
            <a:r>
              <a:rPr sz="2400" i="1" spc="-10">
                <a:latin typeface="Calibri"/>
                <a:cs typeface="Calibri"/>
              </a:rPr>
              <a:t>blight.</a:t>
            </a:r>
            <a:endParaRPr sz="2400">
              <a:latin typeface="Calibri"/>
              <a:cs typeface="Calibri"/>
            </a:endParaRPr>
          </a:p>
          <a:p>
            <a:pPr marL="12700">
              <a:lnSpc>
                <a:spcPts val="2865"/>
              </a:lnSpc>
              <a:spcBef>
                <a:spcPts val="50"/>
              </a:spcBef>
            </a:pPr>
            <a:r>
              <a:rPr sz="2400" i="1">
                <a:latin typeface="Calibri"/>
                <a:cs typeface="Calibri"/>
              </a:rPr>
              <a:t>They</a:t>
            </a:r>
            <a:r>
              <a:rPr sz="2400" i="1" spc="-65">
                <a:latin typeface="Calibri"/>
                <a:cs typeface="Calibri"/>
              </a:rPr>
              <a:t> </a:t>
            </a:r>
            <a:r>
              <a:rPr sz="2400" i="1">
                <a:latin typeface="Calibri"/>
                <a:cs typeface="Calibri"/>
              </a:rPr>
              <a:t>really</a:t>
            </a:r>
            <a:r>
              <a:rPr sz="2400" i="1" spc="-65">
                <a:latin typeface="Calibri"/>
                <a:cs typeface="Calibri"/>
              </a:rPr>
              <a:t> </a:t>
            </a:r>
            <a:r>
              <a:rPr sz="2400" i="1">
                <a:latin typeface="Calibri"/>
                <a:cs typeface="Calibri"/>
              </a:rPr>
              <a:t>could</a:t>
            </a:r>
            <a:r>
              <a:rPr sz="2400" i="1" spc="-75">
                <a:latin typeface="Calibri"/>
                <a:cs typeface="Calibri"/>
              </a:rPr>
              <a:t> </a:t>
            </a:r>
            <a:r>
              <a:rPr sz="2400" i="1">
                <a:latin typeface="Calibri"/>
                <a:cs typeface="Calibri"/>
              </a:rPr>
              <a:t>cost</a:t>
            </a:r>
            <a:r>
              <a:rPr sz="2400" i="1" spc="-30">
                <a:latin typeface="Calibri"/>
                <a:cs typeface="Calibri"/>
              </a:rPr>
              <a:t> </a:t>
            </a:r>
            <a:r>
              <a:rPr sz="2400" i="1">
                <a:latin typeface="Calibri"/>
                <a:cs typeface="Calibri"/>
              </a:rPr>
              <a:t>you</a:t>
            </a:r>
            <a:r>
              <a:rPr sz="2400" i="1" spc="-5">
                <a:latin typeface="Calibri"/>
                <a:cs typeface="Calibri"/>
              </a:rPr>
              <a:t> </a:t>
            </a:r>
            <a:r>
              <a:rPr sz="2400" i="1">
                <a:latin typeface="Calibri"/>
                <a:cs typeface="Calibri"/>
              </a:rPr>
              <a:t>your</a:t>
            </a:r>
            <a:r>
              <a:rPr sz="2400" i="1" spc="25">
                <a:latin typeface="Calibri"/>
                <a:cs typeface="Calibri"/>
              </a:rPr>
              <a:t> </a:t>
            </a:r>
            <a:r>
              <a:rPr sz="2400" i="1" spc="-20">
                <a:latin typeface="Calibri"/>
                <a:cs typeface="Calibri"/>
              </a:rPr>
              <a:t>job,</a:t>
            </a:r>
            <a:endParaRPr sz="2400">
              <a:latin typeface="Calibri"/>
              <a:cs typeface="Calibri"/>
            </a:endParaRPr>
          </a:p>
          <a:p>
            <a:pPr marL="12700">
              <a:lnSpc>
                <a:spcPts val="2865"/>
              </a:lnSpc>
            </a:pPr>
            <a:r>
              <a:rPr sz="2400" i="1">
                <a:latin typeface="Calibri"/>
                <a:cs typeface="Calibri"/>
              </a:rPr>
              <a:t>if</a:t>
            </a:r>
            <a:r>
              <a:rPr sz="2400" i="1" spc="-40">
                <a:latin typeface="Calibri"/>
                <a:cs typeface="Calibri"/>
              </a:rPr>
              <a:t> </a:t>
            </a:r>
            <a:r>
              <a:rPr sz="2400" i="1">
                <a:latin typeface="Calibri"/>
                <a:cs typeface="Calibri"/>
              </a:rPr>
              <a:t>you</a:t>
            </a:r>
            <a:r>
              <a:rPr sz="2400" i="1" spc="-20">
                <a:latin typeface="Calibri"/>
                <a:cs typeface="Calibri"/>
              </a:rPr>
              <a:t> </a:t>
            </a:r>
            <a:r>
              <a:rPr sz="2400" i="1">
                <a:latin typeface="Calibri"/>
                <a:cs typeface="Calibri"/>
              </a:rPr>
              <a:t>don't</a:t>
            </a:r>
            <a:r>
              <a:rPr sz="2400" i="1" spc="-45">
                <a:latin typeface="Calibri"/>
                <a:cs typeface="Calibri"/>
              </a:rPr>
              <a:t> </a:t>
            </a:r>
            <a:r>
              <a:rPr sz="2400" i="1">
                <a:latin typeface="Calibri"/>
                <a:cs typeface="Calibri"/>
              </a:rPr>
              <a:t>stop</a:t>
            </a:r>
            <a:r>
              <a:rPr sz="2400" i="1" spc="-20">
                <a:latin typeface="Calibri"/>
                <a:cs typeface="Calibri"/>
              </a:rPr>
              <a:t> </a:t>
            </a:r>
            <a:r>
              <a:rPr sz="2400" i="1">
                <a:latin typeface="Calibri"/>
                <a:cs typeface="Calibri"/>
              </a:rPr>
              <a:t>all</a:t>
            </a:r>
            <a:r>
              <a:rPr sz="2400" i="1" spc="-10">
                <a:latin typeface="Calibri"/>
                <a:cs typeface="Calibri"/>
              </a:rPr>
              <a:t> </a:t>
            </a:r>
            <a:r>
              <a:rPr sz="2400" i="1">
                <a:latin typeface="Calibri"/>
                <a:cs typeface="Calibri"/>
              </a:rPr>
              <a:t>this</a:t>
            </a:r>
            <a:r>
              <a:rPr sz="2400" i="1" spc="-20">
                <a:latin typeface="Calibri"/>
                <a:cs typeface="Calibri"/>
              </a:rPr>
              <a:t> </a:t>
            </a:r>
            <a:r>
              <a:rPr sz="2400" i="1">
                <a:latin typeface="Calibri"/>
                <a:cs typeface="Calibri"/>
              </a:rPr>
              <a:t>tweeting</a:t>
            </a:r>
            <a:r>
              <a:rPr sz="2400" i="1" spc="-85">
                <a:latin typeface="Calibri"/>
                <a:cs typeface="Calibri"/>
              </a:rPr>
              <a:t> </a:t>
            </a:r>
            <a:r>
              <a:rPr sz="2400" i="1">
                <a:latin typeface="Calibri"/>
                <a:cs typeface="Calibri"/>
              </a:rPr>
              <a:t>at</a:t>
            </a:r>
            <a:r>
              <a:rPr sz="2400" i="1" spc="-35">
                <a:latin typeface="Calibri"/>
                <a:cs typeface="Calibri"/>
              </a:rPr>
              <a:t> </a:t>
            </a:r>
            <a:r>
              <a:rPr sz="2400" i="1" spc="-10">
                <a:latin typeface="Calibri"/>
                <a:cs typeface="Calibri"/>
              </a:rPr>
              <a:t>night.”</a:t>
            </a:r>
            <a:endParaRPr sz="2400">
              <a:latin typeface="Calibri"/>
              <a:cs typeface="Calibri"/>
            </a:endParaRPr>
          </a:p>
          <a:p>
            <a:pPr marL="12700">
              <a:lnSpc>
                <a:spcPts val="2865"/>
              </a:lnSpc>
              <a:spcBef>
                <a:spcPts val="950"/>
              </a:spcBef>
            </a:pPr>
            <a:r>
              <a:rPr sz="2400" i="1">
                <a:latin typeface="Calibri"/>
                <a:cs typeface="Calibri"/>
              </a:rPr>
              <a:t>Then</a:t>
            </a:r>
            <a:r>
              <a:rPr sz="2400" i="1" spc="-50">
                <a:latin typeface="Calibri"/>
                <a:cs typeface="Calibri"/>
              </a:rPr>
              <a:t> </a:t>
            </a:r>
            <a:r>
              <a:rPr sz="2400" i="1">
                <a:latin typeface="Calibri"/>
                <a:cs typeface="Calibri"/>
              </a:rPr>
              <a:t>Musk</a:t>
            </a:r>
            <a:r>
              <a:rPr sz="2400" i="1" spc="-55">
                <a:latin typeface="Calibri"/>
                <a:cs typeface="Calibri"/>
              </a:rPr>
              <a:t> </a:t>
            </a:r>
            <a:r>
              <a:rPr sz="2400" i="1">
                <a:latin typeface="Calibri"/>
                <a:cs typeface="Calibri"/>
              </a:rPr>
              <a:t>cried,</a:t>
            </a:r>
            <a:r>
              <a:rPr sz="2400" i="1" spc="-15">
                <a:latin typeface="Calibri"/>
                <a:cs typeface="Calibri"/>
              </a:rPr>
              <a:t> </a:t>
            </a:r>
            <a:r>
              <a:rPr sz="2400" i="1" spc="-20">
                <a:latin typeface="Calibri"/>
                <a:cs typeface="Calibri"/>
              </a:rPr>
              <a:t>“Why?</a:t>
            </a:r>
            <a:endParaRPr sz="2400">
              <a:latin typeface="Calibri"/>
              <a:cs typeface="Calibri"/>
            </a:endParaRPr>
          </a:p>
          <a:p>
            <a:pPr marL="12700">
              <a:lnSpc>
                <a:spcPts val="2855"/>
              </a:lnSpc>
            </a:pPr>
            <a:r>
              <a:rPr sz="2400" i="1">
                <a:latin typeface="Calibri"/>
                <a:cs typeface="Calibri"/>
              </a:rPr>
              <a:t>The</a:t>
            </a:r>
            <a:r>
              <a:rPr sz="2400" i="1" spc="-5">
                <a:latin typeface="Calibri"/>
                <a:cs typeface="Calibri"/>
              </a:rPr>
              <a:t> </a:t>
            </a:r>
            <a:r>
              <a:rPr sz="2400" i="1">
                <a:latin typeface="Calibri"/>
                <a:cs typeface="Calibri"/>
              </a:rPr>
              <a:t>tweets</a:t>
            </a:r>
            <a:r>
              <a:rPr sz="2400" i="1" spc="-80">
                <a:latin typeface="Calibri"/>
                <a:cs typeface="Calibri"/>
              </a:rPr>
              <a:t> </a:t>
            </a:r>
            <a:r>
              <a:rPr sz="2400" i="1">
                <a:latin typeface="Calibri"/>
                <a:cs typeface="Calibri"/>
              </a:rPr>
              <a:t>I</a:t>
            </a:r>
            <a:r>
              <a:rPr sz="2400" i="1" spc="-60">
                <a:latin typeface="Calibri"/>
                <a:cs typeface="Calibri"/>
              </a:rPr>
              <a:t> </a:t>
            </a:r>
            <a:r>
              <a:rPr sz="2400" i="1">
                <a:latin typeface="Calibri"/>
                <a:cs typeface="Calibri"/>
              </a:rPr>
              <a:t>wrote are</a:t>
            </a:r>
            <a:r>
              <a:rPr sz="2400" i="1" spc="-5">
                <a:latin typeface="Calibri"/>
                <a:cs typeface="Calibri"/>
              </a:rPr>
              <a:t> </a:t>
            </a:r>
            <a:r>
              <a:rPr sz="2400" i="1">
                <a:latin typeface="Calibri"/>
                <a:cs typeface="Calibri"/>
              </a:rPr>
              <a:t>not</a:t>
            </a:r>
            <a:r>
              <a:rPr sz="2400" i="1" spc="-35">
                <a:latin typeface="Calibri"/>
                <a:cs typeface="Calibri"/>
              </a:rPr>
              <a:t> </a:t>
            </a:r>
            <a:r>
              <a:rPr sz="2400" i="1" spc="-10">
                <a:latin typeface="Calibri"/>
                <a:cs typeface="Calibri"/>
              </a:rPr>
              <a:t>mean,</a:t>
            </a:r>
            <a:endParaRPr sz="2400">
              <a:latin typeface="Calibri"/>
              <a:cs typeface="Calibri"/>
            </a:endParaRPr>
          </a:p>
          <a:p>
            <a:pPr marL="12700">
              <a:lnSpc>
                <a:spcPts val="2865"/>
              </a:lnSpc>
            </a:pPr>
            <a:r>
              <a:rPr sz="2400" i="1">
                <a:latin typeface="Calibri"/>
                <a:cs typeface="Calibri"/>
              </a:rPr>
              <a:t>I</a:t>
            </a:r>
            <a:r>
              <a:rPr sz="2400" i="1" spc="-25">
                <a:latin typeface="Calibri"/>
                <a:cs typeface="Calibri"/>
              </a:rPr>
              <a:t> </a:t>
            </a:r>
            <a:r>
              <a:rPr sz="2400" i="1">
                <a:latin typeface="Calibri"/>
                <a:cs typeface="Calibri"/>
              </a:rPr>
              <a:t>don't</a:t>
            </a:r>
            <a:r>
              <a:rPr sz="2400" i="1" spc="-10">
                <a:latin typeface="Calibri"/>
                <a:cs typeface="Calibri"/>
              </a:rPr>
              <a:t> </a:t>
            </a:r>
            <a:r>
              <a:rPr sz="2400" i="1">
                <a:latin typeface="Calibri"/>
                <a:cs typeface="Calibri"/>
              </a:rPr>
              <a:t>use</a:t>
            </a:r>
            <a:r>
              <a:rPr sz="2400" i="1" spc="-40">
                <a:latin typeface="Calibri"/>
                <a:cs typeface="Calibri"/>
              </a:rPr>
              <a:t> </a:t>
            </a:r>
            <a:r>
              <a:rPr sz="2400" i="1" spc="-10">
                <a:latin typeface="Calibri"/>
                <a:cs typeface="Calibri"/>
              </a:rPr>
              <a:t>all-</a:t>
            </a:r>
            <a:r>
              <a:rPr sz="2400" i="1" spc="-20">
                <a:latin typeface="Calibri"/>
                <a:cs typeface="Calibri"/>
              </a:rPr>
              <a:t>caps</a:t>
            </a:r>
            <a:endParaRPr sz="2400">
              <a:latin typeface="Calibri"/>
              <a:cs typeface="Calibri"/>
            </a:endParaRPr>
          </a:p>
          <a:p>
            <a:pPr marL="12700">
              <a:lnSpc>
                <a:spcPct val="100000"/>
              </a:lnSpc>
              <a:spcBef>
                <a:spcPts val="50"/>
              </a:spcBef>
            </a:pPr>
            <a:r>
              <a:rPr sz="2400" i="1">
                <a:latin typeface="Calibri"/>
                <a:cs typeface="Calibri"/>
              </a:rPr>
              <a:t>and</a:t>
            </a:r>
            <a:r>
              <a:rPr sz="2400" i="1" spc="-15">
                <a:latin typeface="Calibri"/>
                <a:cs typeface="Calibri"/>
              </a:rPr>
              <a:t> </a:t>
            </a:r>
            <a:r>
              <a:rPr sz="2400" i="1">
                <a:latin typeface="Calibri"/>
                <a:cs typeface="Calibri"/>
              </a:rPr>
              <a:t>I'm</a:t>
            </a:r>
            <a:r>
              <a:rPr sz="2400" i="1" spc="-75">
                <a:latin typeface="Calibri"/>
                <a:cs typeface="Calibri"/>
              </a:rPr>
              <a:t> </a:t>
            </a:r>
            <a:r>
              <a:rPr sz="2400" i="1">
                <a:latin typeface="Calibri"/>
                <a:cs typeface="Calibri"/>
              </a:rPr>
              <a:t>sure</a:t>
            </a:r>
            <a:r>
              <a:rPr sz="2400" i="1" spc="-5">
                <a:latin typeface="Calibri"/>
                <a:cs typeface="Calibri"/>
              </a:rPr>
              <a:t> </a:t>
            </a:r>
            <a:r>
              <a:rPr sz="2400" i="1">
                <a:latin typeface="Calibri"/>
                <a:cs typeface="Calibri"/>
              </a:rPr>
              <a:t>that</a:t>
            </a:r>
            <a:r>
              <a:rPr sz="2400" i="1" spc="-30">
                <a:latin typeface="Calibri"/>
                <a:cs typeface="Calibri"/>
              </a:rPr>
              <a:t> </a:t>
            </a:r>
            <a:r>
              <a:rPr sz="2400" i="1">
                <a:latin typeface="Calibri"/>
                <a:cs typeface="Calibri"/>
              </a:rPr>
              <a:t>my</a:t>
            </a:r>
            <a:r>
              <a:rPr sz="2400" i="1" spc="-70">
                <a:latin typeface="Calibri"/>
                <a:cs typeface="Calibri"/>
              </a:rPr>
              <a:t> </a:t>
            </a:r>
            <a:r>
              <a:rPr sz="2400" i="1">
                <a:latin typeface="Calibri"/>
                <a:cs typeface="Calibri"/>
              </a:rPr>
              <a:t>tweets</a:t>
            </a:r>
            <a:r>
              <a:rPr sz="2400" i="1" spc="-15">
                <a:latin typeface="Calibri"/>
                <a:cs typeface="Calibri"/>
              </a:rPr>
              <a:t> </a:t>
            </a:r>
            <a:r>
              <a:rPr sz="2400" i="1">
                <a:latin typeface="Calibri"/>
                <a:cs typeface="Calibri"/>
              </a:rPr>
              <a:t>are </a:t>
            </a:r>
            <a:r>
              <a:rPr sz="2400" i="1" spc="-10">
                <a:latin typeface="Calibri"/>
                <a:cs typeface="Calibri"/>
              </a:rPr>
              <a:t>clean.”</a:t>
            </a:r>
            <a:endParaRPr sz="2400">
              <a:latin typeface="Calibri"/>
              <a:cs typeface="Calibri"/>
            </a:endParaRPr>
          </a:p>
          <a:p>
            <a:pPr marL="12700">
              <a:lnSpc>
                <a:spcPct val="100000"/>
              </a:lnSpc>
              <a:spcBef>
                <a:spcPts val="875"/>
              </a:spcBef>
            </a:pPr>
            <a:r>
              <a:rPr sz="2400" i="1">
                <a:latin typeface="Calibri"/>
                <a:cs typeface="Calibri"/>
              </a:rPr>
              <a:t>“But</a:t>
            </a:r>
            <a:r>
              <a:rPr sz="2400" i="1" spc="-55">
                <a:latin typeface="Calibri"/>
                <a:cs typeface="Calibri"/>
              </a:rPr>
              <a:t> </a:t>
            </a:r>
            <a:r>
              <a:rPr sz="2400" i="1">
                <a:latin typeface="Calibri"/>
                <a:cs typeface="Calibri"/>
              </a:rPr>
              <a:t>your</a:t>
            </a:r>
            <a:r>
              <a:rPr sz="2400" i="1" spc="-5">
                <a:latin typeface="Calibri"/>
                <a:cs typeface="Calibri"/>
              </a:rPr>
              <a:t> </a:t>
            </a:r>
            <a:r>
              <a:rPr sz="2400" i="1">
                <a:latin typeface="Calibri"/>
                <a:cs typeface="Calibri"/>
              </a:rPr>
              <a:t>tweets</a:t>
            </a:r>
            <a:r>
              <a:rPr sz="2400" i="1" spc="-35">
                <a:latin typeface="Calibri"/>
                <a:cs typeface="Calibri"/>
              </a:rPr>
              <a:t> </a:t>
            </a:r>
            <a:r>
              <a:rPr sz="2400" i="1">
                <a:latin typeface="Calibri"/>
                <a:cs typeface="Calibri"/>
              </a:rPr>
              <a:t>can</a:t>
            </a:r>
            <a:r>
              <a:rPr sz="2400" i="1" spc="-35">
                <a:latin typeface="Calibri"/>
                <a:cs typeface="Calibri"/>
              </a:rPr>
              <a:t> </a:t>
            </a:r>
            <a:r>
              <a:rPr sz="2400" i="1">
                <a:latin typeface="Calibri"/>
                <a:cs typeface="Calibri"/>
              </a:rPr>
              <a:t>move</a:t>
            </a:r>
            <a:r>
              <a:rPr sz="2400" i="1" spc="-90">
                <a:latin typeface="Calibri"/>
                <a:cs typeface="Calibri"/>
              </a:rPr>
              <a:t> </a:t>
            </a:r>
            <a:r>
              <a:rPr sz="2400" i="1" spc="-10">
                <a:latin typeface="Calibri"/>
                <a:cs typeface="Calibri"/>
              </a:rPr>
              <a:t>markets</a:t>
            </a:r>
            <a:endParaRPr sz="2400">
              <a:latin typeface="Calibri"/>
              <a:cs typeface="Calibri"/>
            </a:endParaRPr>
          </a:p>
          <a:p>
            <a:pPr marL="12700">
              <a:lnSpc>
                <a:spcPts val="2865"/>
              </a:lnSpc>
              <a:spcBef>
                <a:spcPts val="50"/>
              </a:spcBef>
            </a:pPr>
            <a:r>
              <a:rPr sz="2400" i="1">
                <a:latin typeface="Calibri"/>
                <a:cs typeface="Calibri"/>
              </a:rPr>
              <a:t>and</a:t>
            </a:r>
            <a:r>
              <a:rPr sz="2400" i="1" spc="-30">
                <a:latin typeface="Calibri"/>
                <a:cs typeface="Calibri"/>
              </a:rPr>
              <a:t> </a:t>
            </a:r>
            <a:r>
              <a:rPr sz="2400" i="1">
                <a:latin typeface="Calibri"/>
                <a:cs typeface="Calibri"/>
              </a:rPr>
              <a:t>that's</a:t>
            </a:r>
            <a:r>
              <a:rPr sz="2400" i="1" spc="-30">
                <a:latin typeface="Calibri"/>
                <a:cs typeface="Calibri"/>
              </a:rPr>
              <a:t> </a:t>
            </a:r>
            <a:r>
              <a:rPr sz="2400" i="1">
                <a:latin typeface="Calibri"/>
                <a:cs typeface="Calibri"/>
              </a:rPr>
              <a:t>why</a:t>
            </a:r>
            <a:r>
              <a:rPr sz="2400" i="1" spc="-15">
                <a:latin typeface="Calibri"/>
                <a:cs typeface="Calibri"/>
              </a:rPr>
              <a:t> </a:t>
            </a:r>
            <a:r>
              <a:rPr sz="2400" i="1">
                <a:latin typeface="Calibri"/>
                <a:cs typeface="Calibri"/>
              </a:rPr>
              <a:t>we're</a:t>
            </a:r>
            <a:r>
              <a:rPr sz="2400" i="1" spc="-80">
                <a:latin typeface="Calibri"/>
                <a:cs typeface="Calibri"/>
              </a:rPr>
              <a:t> </a:t>
            </a:r>
            <a:r>
              <a:rPr sz="2400" i="1" spc="-20">
                <a:latin typeface="Calibri"/>
                <a:cs typeface="Calibri"/>
              </a:rPr>
              <a:t>sore.</a:t>
            </a:r>
            <a:endParaRPr sz="2400">
              <a:latin typeface="Calibri"/>
              <a:cs typeface="Calibri"/>
            </a:endParaRPr>
          </a:p>
          <a:p>
            <a:pPr marL="12700" marR="608330">
              <a:lnSpc>
                <a:spcPts val="2850"/>
              </a:lnSpc>
              <a:spcBef>
                <a:spcPts val="105"/>
              </a:spcBef>
            </a:pPr>
            <a:r>
              <a:rPr sz="2400" i="1">
                <a:latin typeface="Calibri"/>
                <a:cs typeface="Calibri"/>
              </a:rPr>
              <a:t>You</a:t>
            </a:r>
            <a:r>
              <a:rPr sz="2400" i="1" spc="-5">
                <a:latin typeface="Calibri"/>
                <a:cs typeface="Calibri"/>
              </a:rPr>
              <a:t> </a:t>
            </a:r>
            <a:r>
              <a:rPr sz="2400" i="1">
                <a:latin typeface="Calibri"/>
                <a:cs typeface="Calibri"/>
              </a:rPr>
              <a:t>may</a:t>
            </a:r>
            <a:r>
              <a:rPr sz="2400" i="1" spc="-60">
                <a:latin typeface="Calibri"/>
                <a:cs typeface="Calibri"/>
              </a:rPr>
              <a:t> </a:t>
            </a:r>
            <a:r>
              <a:rPr sz="2400" i="1">
                <a:latin typeface="Calibri"/>
                <a:cs typeface="Calibri"/>
              </a:rPr>
              <a:t>be</a:t>
            </a:r>
            <a:r>
              <a:rPr sz="2400" i="1" spc="-60">
                <a:latin typeface="Calibri"/>
                <a:cs typeface="Calibri"/>
              </a:rPr>
              <a:t> </a:t>
            </a:r>
            <a:r>
              <a:rPr sz="2400" i="1">
                <a:latin typeface="Calibri"/>
                <a:cs typeface="Calibri"/>
              </a:rPr>
              <a:t>a</a:t>
            </a:r>
            <a:r>
              <a:rPr sz="2400" i="1" spc="-5">
                <a:latin typeface="Calibri"/>
                <a:cs typeface="Calibri"/>
              </a:rPr>
              <a:t> </a:t>
            </a:r>
            <a:r>
              <a:rPr sz="2400" i="1">
                <a:latin typeface="Calibri"/>
                <a:cs typeface="Calibri"/>
              </a:rPr>
              <a:t>genius</a:t>
            </a:r>
            <a:r>
              <a:rPr sz="2400" i="1" spc="-5">
                <a:latin typeface="Calibri"/>
                <a:cs typeface="Calibri"/>
              </a:rPr>
              <a:t> </a:t>
            </a:r>
            <a:r>
              <a:rPr sz="2400" i="1">
                <a:latin typeface="Calibri"/>
                <a:cs typeface="Calibri"/>
              </a:rPr>
              <a:t>and</a:t>
            </a:r>
            <a:r>
              <a:rPr sz="2400" i="1" spc="-70">
                <a:latin typeface="Calibri"/>
                <a:cs typeface="Calibri"/>
              </a:rPr>
              <a:t> </a:t>
            </a:r>
            <a:r>
              <a:rPr sz="2400" i="1">
                <a:latin typeface="Calibri"/>
                <a:cs typeface="Calibri"/>
              </a:rPr>
              <a:t>a </a:t>
            </a:r>
            <a:r>
              <a:rPr sz="2400" i="1" spc="-10">
                <a:latin typeface="Calibri"/>
                <a:cs typeface="Calibri"/>
              </a:rPr>
              <a:t>billionaire, </a:t>
            </a:r>
            <a:r>
              <a:rPr sz="2400" i="1">
                <a:latin typeface="Calibri"/>
                <a:cs typeface="Calibri"/>
              </a:rPr>
              <a:t>but</a:t>
            </a:r>
            <a:r>
              <a:rPr sz="2400" i="1" spc="-30">
                <a:latin typeface="Calibri"/>
                <a:cs typeface="Calibri"/>
              </a:rPr>
              <a:t> </a:t>
            </a:r>
            <a:r>
              <a:rPr sz="2400" i="1">
                <a:latin typeface="Calibri"/>
                <a:cs typeface="Calibri"/>
              </a:rPr>
              <a:t>it</a:t>
            </a:r>
            <a:r>
              <a:rPr sz="2400" i="1" spc="-30">
                <a:latin typeface="Calibri"/>
                <a:cs typeface="Calibri"/>
              </a:rPr>
              <a:t> </a:t>
            </a:r>
            <a:r>
              <a:rPr sz="2400" i="1">
                <a:latin typeface="Calibri"/>
                <a:cs typeface="Calibri"/>
              </a:rPr>
              <a:t>doesn't</a:t>
            </a:r>
            <a:r>
              <a:rPr sz="2400" i="1" spc="-35">
                <a:latin typeface="Calibri"/>
                <a:cs typeface="Calibri"/>
              </a:rPr>
              <a:t> </a:t>
            </a:r>
            <a:r>
              <a:rPr sz="2400" i="1">
                <a:latin typeface="Calibri"/>
                <a:cs typeface="Calibri"/>
              </a:rPr>
              <a:t>give</a:t>
            </a:r>
            <a:r>
              <a:rPr sz="2400" i="1" spc="5">
                <a:latin typeface="Calibri"/>
                <a:cs typeface="Calibri"/>
              </a:rPr>
              <a:t> </a:t>
            </a:r>
            <a:r>
              <a:rPr sz="2400" i="1">
                <a:latin typeface="Calibri"/>
                <a:cs typeface="Calibri"/>
              </a:rPr>
              <a:t>you</a:t>
            </a:r>
            <a:r>
              <a:rPr sz="2400" i="1" spc="-75">
                <a:latin typeface="Calibri"/>
                <a:cs typeface="Calibri"/>
              </a:rPr>
              <a:t> </a:t>
            </a:r>
            <a:r>
              <a:rPr sz="2400" i="1">
                <a:latin typeface="Calibri"/>
                <a:cs typeface="Calibri"/>
              </a:rPr>
              <a:t>the</a:t>
            </a:r>
            <a:r>
              <a:rPr sz="2400" i="1" spc="-65">
                <a:latin typeface="Calibri"/>
                <a:cs typeface="Calibri"/>
              </a:rPr>
              <a:t> </a:t>
            </a:r>
            <a:r>
              <a:rPr sz="2400" i="1">
                <a:latin typeface="Calibri"/>
                <a:cs typeface="Calibri"/>
              </a:rPr>
              <a:t>right</a:t>
            </a:r>
            <a:r>
              <a:rPr sz="2400" i="1" spc="-30">
                <a:latin typeface="Calibri"/>
                <a:cs typeface="Calibri"/>
              </a:rPr>
              <a:t> </a:t>
            </a:r>
            <a:r>
              <a:rPr sz="2400" i="1" spc="-25">
                <a:latin typeface="Calibri"/>
                <a:cs typeface="Calibri"/>
              </a:rPr>
              <a:t>to</a:t>
            </a:r>
            <a:endParaRPr sz="2400">
              <a:latin typeface="Calibri"/>
              <a:cs typeface="Calibri"/>
            </a:endParaRPr>
          </a:p>
          <a:p>
            <a:pPr marL="12700">
              <a:lnSpc>
                <a:spcPct val="100000"/>
              </a:lnSpc>
              <a:spcBef>
                <a:spcPts val="100"/>
              </a:spcBef>
              <a:tabLst>
                <a:tab pos="748030" algn="l"/>
              </a:tabLst>
            </a:pPr>
            <a:r>
              <a:rPr sz="2400" i="1">
                <a:latin typeface="Calibri"/>
                <a:cs typeface="Calibri"/>
              </a:rPr>
              <a:t>be</a:t>
            </a:r>
            <a:r>
              <a:rPr sz="2400" i="1" spc="430">
                <a:latin typeface="Calibri"/>
                <a:cs typeface="Calibri"/>
              </a:rPr>
              <a:t> </a:t>
            </a:r>
            <a:r>
              <a:rPr sz="2400" i="1" spc="-50">
                <a:latin typeface="Calibri"/>
                <a:cs typeface="Calibri"/>
              </a:rPr>
              <a:t>a</a:t>
            </a:r>
            <a:r>
              <a:rPr sz="2400" i="1">
                <a:latin typeface="Calibri"/>
                <a:cs typeface="Calibri"/>
              </a:rPr>
              <a:t>	</a:t>
            </a:r>
            <a:r>
              <a:rPr sz="2400" i="1" spc="-10">
                <a:latin typeface="Calibri"/>
                <a:cs typeface="Calibri"/>
              </a:rPr>
              <a:t>bore!”</a:t>
            </a:r>
            <a:endParaRPr sz="2400">
              <a:latin typeface="Calibri"/>
              <a:cs typeface="Calibri"/>
            </a:endParaRPr>
          </a:p>
        </p:txBody>
      </p:sp>
      <p:sp>
        <p:nvSpPr>
          <p:cNvPr id="5" name="object 3">
            <a:extLst>
              <a:ext uri="{FF2B5EF4-FFF2-40B4-BE49-F238E27FC236}">
                <a16:creationId xmlns:a16="http://schemas.microsoft.com/office/drawing/2014/main" id="{C643C80E-78B0-DE07-3BD4-815599FE469E}"/>
              </a:ext>
            </a:extLst>
          </p:cNvPr>
          <p:cNvSpPr txBox="1"/>
          <p:nvPr/>
        </p:nvSpPr>
        <p:spPr>
          <a:xfrm>
            <a:off x="6438383" y="1430814"/>
            <a:ext cx="5226685" cy="5321935"/>
          </a:xfrm>
          <a:prstGeom prst="rect">
            <a:avLst/>
          </a:prstGeom>
        </p:spPr>
        <p:txBody>
          <a:bodyPr vert="horz" wrap="square" lIns="0" tIns="12700" rIns="0" bIns="0" rtlCol="0">
            <a:spAutoFit/>
          </a:bodyPr>
          <a:lstStyle>
            <a:defPPr>
              <a:defRPr kern="0"/>
            </a:defPPr>
          </a:lstStyle>
          <a:p>
            <a:pPr marL="12700" marR="3079750">
              <a:lnSpc>
                <a:spcPct val="121600"/>
              </a:lnSpc>
              <a:spcBef>
                <a:spcPts val="100"/>
              </a:spcBef>
            </a:pPr>
            <a:r>
              <a:rPr sz="1800" b="1">
                <a:latin typeface="Calibri"/>
                <a:cs typeface="Calibri"/>
              </a:rPr>
              <a:t>S:</a:t>
            </a:r>
            <a:r>
              <a:rPr sz="1800" b="1" spc="45">
                <a:latin typeface="Calibri"/>
                <a:cs typeface="Calibri"/>
              </a:rPr>
              <a:t> </a:t>
            </a:r>
            <a:r>
              <a:rPr sz="1800" b="1">
                <a:latin typeface="Calibri"/>
                <a:cs typeface="Calibri"/>
              </a:rPr>
              <a:t>I</a:t>
            </a:r>
            <a:r>
              <a:rPr sz="1800" b="1" spc="-75">
                <a:latin typeface="Calibri"/>
                <a:cs typeface="Calibri"/>
              </a:rPr>
              <a:t> </a:t>
            </a:r>
            <a:r>
              <a:rPr sz="1800" b="1">
                <a:latin typeface="Calibri"/>
                <a:cs typeface="Calibri"/>
              </a:rPr>
              <a:t>broke</a:t>
            </a:r>
            <a:r>
              <a:rPr sz="1800" b="1" spc="15">
                <a:latin typeface="Calibri"/>
                <a:cs typeface="Calibri"/>
              </a:rPr>
              <a:t> </a:t>
            </a:r>
            <a:r>
              <a:rPr sz="1800" b="1">
                <a:latin typeface="Calibri"/>
                <a:cs typeface="Calibri"/>
              </a:rPr>
              <a:t>the</a:t>
            </a:r>
            <a:r>
              <a:rPr sz="1800" b="1" spc="-55">
                <a:latin typeface="Calibri"/>
                <a:cs typeface="Calibri"/>
              </a:rPr>
              <a:t> </a:t>
            </a:r>
            <a:r>
              <a:rPr sz="1800" b="1" spc="-10">
                <a:latin typeface="Calibri"/>
                <a:cs typeface="Calibri"/>
              </a:rPr>
              <a:t>window. </a:t>
            </a:r>
            <a:r>
              <a:rPr sz="1800" b="1">
                <a:latin typeface="Calibri"/>
                <a:cs typeface="Calibri"/>
              </a:rPr>
              <a:t>Q:</a:t>
            </a:r>
            <a:r>
              <a:rPr sz="1800" b="1" spc="-20">
                <a:latin typeface="Calibri"/>
                <a:cs typeface="Calibri"/>
              </a:rPr>
              <a:t> </a:t>
            </a:r>
            <a:r>
              <a:rPr sz="1800" b="1">
                <a:latin typeface="Calibri"/>
                <a:cs typeface="Calibri"/>
              </a:rPr>
              <a:t>What</a:t>
            </a:r>
            <a:r>
              <a:rPr sz="1800" b="1" spc="5">
                <a:latin typeface="Calibri"/>
                <a:cs typeface="Calibri"/>
              </a:rPr>
              <a:t> </a:t>
            </a:r>
            <a:r>
              <a:rPr sz="1800" b="1">
                <a:latin typeface="Calibri"/>
                <a:cs typeface="Calibri"/>
              </a:rPr>
              <a:t>did</a:t>
            </a:r>
            <a:r>
              <a:rPr sz="1800" b="1" spc="-40">
                <a:latin typeface="Calibri"/>
                <a:cs typeface="Calibri"/>
              </a:rPr>
              <a:t> </a:t>
            </a:r>
            <a:r>
              <a:rPr sz="1800" b="1">
                <a:latin typeface="Calibri"/>
                <a:cs typeface="Calibri"/>
              </a:rPr>
              <a:t>I </a:t>
            </a:r>
            <a:r>
              <a:rPr sz="1800" b="1" spc="-10">
                <a:latin typeface="Calibri"/>
                <a:cs typeface="Calibri"/>
              </a:rPr>
              <a:t>break?</a:t>
            </a:r>
            <a:endParaRPr sz="1800">
              <a:latin typeface="Calibri"/>
              <a:cs typeface="Calibri"/>
            </a:endParaRPr>
          </a:p>
          <a:p>
            <a:pPr marL="12700" marR="2388870">
              <a:lnSpc>
                <a:spcPct val="120000"/>
              </a:lnSpc>
              <a:spcBef>
                <a:spcPts val="35"/>
              </a:spcBef>
            </a:pPr>
            <a:r>
              <a:rPr sz="1800" b="1">
                <a:latin typeface="Calibri"/>
                <a:cs typeface="Calibri"/>
              </a:rPr>
              <a:t>S:</a:t>
            </a:r>
            <a:r>
              <a:rPr sz="1800" b="1" spc="35">
                <a:latin typeface="Calibri"/>
                <a:cs typeface="Calibri"/>
              </a:rPr>
              <a:t> </a:t>
            </a:r>
            <a:r>
              <a:rPr sz="1800" b="1">
                <a:latin typeface="Calibri"/>
                <a:cs typeface="Calibri"/>
              </a:rPr>
              <a:t>I</a:t>
            </a:r>
            <a:r>
              <a:rPr sz="1800" b="1" spc="-85">
                <a:latin typeface="Calibri"/>
                <a:cs typeface="Calibri"/>
              </a:rPr>
              <a:t> </a:t>
            </a:r>
            <a:r>
              <a:rPr sz="1800" b="1">
                <a:latin typeface="Calibri"/>
                <a:cs typeface="Calibri"/>
              </a:rPr>
              <a:t>gracefully</a:t>
            </a:r>
            <a:r>
              <a:rPr sz="1800" b="1" spc="-15">
                <a:latin typeface="Calibri"/>
                <a:cs typeface="Calibri"/>
              </a:rPr>
              <a:t> </a:t>
            </a:r>
            <a:r>
              <a:rPr sz="1800" b="1">
                <a:latin typeface="Calibri"/>
                <a:cs typeface="Calibri"/>
              </a:rPr>
              <a:t>saved</a:t>
            </a:r>
            <a:r>
              <a:rPr sz="1800" b="1" spc="-50">
                <a:latin typeface="Calibri"/>
                <a:cs typeface="Calibri"/>
              </a:rPr>
              <a:t> </a:t>
            </a:r>
            <a:r>
              <a:rPr sz="1800" b="1">
                <a:latin typeface="Calibri"/>
                <a:cs typeface="Calibri"/>
              </a:rPr>
              <a:t>the</a:t>
            </a:r>
            <a:r>
              <a:rPr sz="1800" b="1" spc="5">
                <a:latin typeface="Calibri"/>
                <a:cs typeface="Calibri"/>
              </a:rPr>
              <a:t> </a:t>
            </a:r>
            <a:r>
              <a:rPr sz="1800" b="1" spc="-20">
                <a:latin typeface="Calibri"/>
                <a:cs typeface="Calibri"/>
              </a:rPr>
              <a:t>day. </a:t>
            </a:r>
            <a:r>
              <a:rPr sz="1800" b="1">
                <a:latin typeface="Calibri"/>
                <a:cs typeface="Calibri"/>
              </a:rPr>
              <a:t>Q:</a:t>
            </a:r>
            <a:r>
              <a:rPr sz="1800" b="1" spc="-25">
                <a:latin typeface="Calibri"/>
                <a:cs typeface="Calibri"/>
              </a:rPr>
              <a:t> </a:t>
            </a:r>
            <a:r>
              <a:rPr sz="1800" b="1">
                <a:latin typeface="Calibri"/>
                <a:cs typeface="Calibri"/>
              </a:rPr>
              <a:t>What</a:t>
            </a:r>
            <a:r>
              <a:rPr sz="1800" b="1" spc="-5">
                <a:latin typeface="Calibri"/>
                <a:cs typeface="Calibri"/>
              </a:rPr>
              <a:t> </a:t>
            </a:r>
            <a:r>
              <a:rPr sz="1800" b="1">
                <a:latin typeface="Calibri"/>
                <a:cs typeface="Calibri"/>
              </a:rPr>
              <a:t>did</a:t>
            </a:r>
            <a:r>
              <a:rPr sz="1800" b="1" spc="-45">
                <a:latin typeface="Calibri"/>
                <a:cs typeface="Calibri"/>
              </a:rPr>
              <a:t> </a:t>
            </a:r>
            <a:r>
              <a:rPr sz="1800" b="1">
                <a:latin typeface="Calibri"/>
                <a:cs typeface="Calibri"/>
              </a:rPr>
              <a:t>I</a:t>
            </a:r>
            <a:r>
              <a:rPr sz="1800" b="1" spc="-5">
                <a:latin typeface="Calibri"/>
                <a:cs typeface="Calibri"/>
              </a:rPr>
              <a:t> </a:t>
            </a:r>
            <a:r>
              <a:rPr sz="1800" b="1">
                <a:latin typeface="Calibri"/>
                <a:cs typeface="Calibri"/>
              </a:rPr>
              <a:t>gracefully</a:t>
            </a:r>
            <a:r>
              <a:rPr sz="1800" b="1" spc="-10">
                <a:latin typeface="Calibri"/>
                <a:cs typeface="Calibri"/>
              </a:rPr>
              <a:t> </a:t>
            </a:r>
            <a:r>
              <a:rPr sz="1800" b="1" spc="-20">
                <a:latin typeface="Calibri"/>
                <a:cs typeface="Calibri"/>
              </a:rPr>
              <a:t>save? </a:t>
            </a:r>
            <a:r>
              <a:rPr sz="1800">
                <a:latin typeface="Calibri"/>
                <a:cs typeface="Calibri"/>
              </a:rPr>
              <a:t>S:</a:t>
            </a:r>
            <a:r>
              <a:rPr sz="1800" spc="-30">
                <a:latin typeface="Calibri"/>
                <a:cs typeface="Calibri"/>
              </a:rPr>
              <a:t> </a:t>
            </a:r>
            <a:r>
              <a:rPr sz="1800">
                <a:latin typeface="Calibri"/>
                <a:cs typeface="Calibri"/>
              </a:rPr>
              <a:t>I gave</a:t>
            </a:r>
            <a:r>
              <a:rPr sz="1800" spc="5">
                <a:latin typeface="Calibri"/>
                <a:cs typeface="Calibri"/>
              </a:rPr>
              <a:t> </a:t>
            </a:r>
            <a:r>
              <a:rPr sz="1800">
                <a:latin typeface="Calibri"/>
                <a:cs typeface="Calibri"/>
              </a:rPr>
              <a:t>John</a:t>
            </a:r>
            <a:r>
              <a:rPr sz="1800" spc="-35">
                <a:latin typeface="Calibri"/>
                <a:cs typeface="Calibri"/>
              </a:rPr>
              <a:t> </a:t>
            </a:r>
            <a:r>
              <a:rPr sz="1800" spc="-10">
                <a:latin typeface="Calibri"/>
                <a:cs typeface="Calibri"/>
              </a:rPr>
              <a:t>flowers.</a:t>
            </a:r>
            <a:endParaRPr sz="1800">
              <a:latin typeface="Calibri"/>
              <a:cs typeface="Calibri"/>
            </a:endParaRPr>
          </a:p>
          <a:p>
            <a:pPr marL="12700">
              <a:lnSpc>
                <a:spcPct val="100000"/>
              </a:lnSpc>
              <a:spcBef>
                <a:spcPts val="390"/>
              </a:spcBef>
            </a:pPr>
            <a:r>
              <a:rPr sz="1800">
                <a:solidFill>
                  <a:srgbClr val="600058"/>
                </a:solidFill>
                <a:latin typeface="Calibri"/>
                <a:cs typeface="Calibri"/>
              </a:rPr>
              <a:t>Q:</a:t>
            </a:r>
            <a:r>
              <a:rPr sz="1800" spc="-5">
                <a:solidFill>
                  <a:srgbClr val="600058"/>
                </a:solidFill>
                <a:latin typeface="Calibri"/>
                <a:cs typeface="Calibri"/>
              </a:rPr>
              <a:t> </a:t>
            </a:r>
            <a:r>
              <a:rPr sz="1800">
                <a:solidFill>
                  <a:srgbClr val="600058"/>
                </a:solidFill>
                <a:latin typeface="Calibri"/>
                <a:cs typeface="Calibri"/>
              </a:rPr>
              <a:t>Who</a:t>
            </a:r>
            <a:r>
              <a:rPr sz="1800" spc="-15">
                <a:solidFill>
                  <a:srgbClr val="600058"/>
                </a:solidFill>
                <a:latin typeface="Calibri"/>
                <a:cs typeface="Calibri"/>
              </a:rPr>
              <a:t> </a:t>
            </a:r>
            <a:r>
              <a:rPr sz="1800">
                <a:solidFill>
                  <a:srgbClr val="600058"/>
                </a:solidFill>
                <a:latin typeface="Calibri"/>
                <a:cs typeface="Calibri"/>
              </a:rPr>
              <a:t>did</a:t>
            </a:r>
            <a:r>
              <a:rPr sz="1800" spc="-15">
                <a:solidFill>
                  <a:srgbClr val="600058"/>
                </a:solidFill>
                <a:latin typeface="Calibri"/>
                <a:cs typeface="Calibri"/>
              </a:rPr>
              <a:t> </a:t>
            </a:r>
            <a:r>
              <a:rPr sz="1800">
                <a:solidFill>
                  <a:srgbClr val="600058"/>
                </a:solidFill>
                <a:latin typeface="Calibri"/>
                <a:cs typeface="Calibri"/>
              </a:rPr>
              <a:t>I</a:t>
            </a:r>
            <a:r>
              <a:rPr sz="1800" spc="-45">
                <a:solidFill>
                  <a:srgbClr val="600058"/>
                </a:solidFill>
                <a:latin typeface="Calibri"/>
                <a:cs typeface="Calibri"/>
              </a:rPr>
              <a:t> </a:t>
            </a:r>
            <a:r>
              <a:rPr sz="1800">
                <a:solidFill>
                  <a:srgbClr val="600058"/>
                </a:solidFill>
                <a:latin typeface="Calibri"/>
                <a:cs typeface="Calibri"/>
              </a:rPr>
              <a:t>give</a:t>
            </a:r>
            <a:r>
              <a:rPr sz="1800" spc="-35">
                <a:solidFill>
                  <a:srgbClr val="600058"/>
                </a:solidFill>
                <a:latin typeface="Calibri"/>
                <a:cs typeface="Calibri"/>
              </a:rPr>
              <a:t> </a:t>
            </a:r>
            <a:r>
              <a:rPr sz="1800">
                <a:solidFill>
                  <a:srgbClr val="600058"/>
                </a:solidFill>
                <a:latin typeface="Calibri"/>
                <a:cs typeface="Calibri"/>
              </a:rPr>
              <a:t>flowers</a:t>
            </a:r>
            <a:r>
              <a:rPr sz="1800" spc="5">
                <a:solidFill>
                  <a:srgbClr val="600058"/>
                </a:solidFill>
                <a:latin typeface="Calibri"/>
                <a:cs typeface="Calibri"/>
              </a:rPr>
              <a:t> </a:t>
            </a:r>
            <a:r>
              <a:rPr sz="1800" spc="-25">
                <a:solidFill>
                  <a:srgbClr val="600058"/>
                </a:solidFill>
                <a:latin typeface="Calibri"/>
                <a:cs typeface="Calibri"/>
              </a:rPr>
              <a:t>to?</a:t>
            </a:r>
            <a:endParaRPr sz="1800">
              <a:latin typeface="Calibri"/>
              <a:cs typeface="Calibri"/>
            </a:endParaRPr>
          </a:p>
          <a:p>
            <a:pPr marL="12700">
              <a:lnSpc>
                <a:spcPct val="100000"/>
              </a:lnSpc>
              <a:spcBef>
                <a:spcPts val="470"/>
              </a:spcBef>
            </a:pPr>
            <a:r>
              <a:rPr sz="1800">
                <a:latin typeface="Calibri"/>
                <a:cs typeface="Calibri"/>
              </a:rPr>
              <a:t>S:</a:t>
            </a:r>
            <a:r>
              <a:rPr sz="1800" spc="-20">
                <a:latin typeface="Calibri"/>
                <a:cs typeface="Calibri"/>
              </a:rPr>
              <a:t> </a:t>
            </a:r>
            <a:r>
              <a:rPr sz="1800">
                <a:latin typeface="Calibri"/>
                <a:cs typeface="Calibri"/>
              </a:rPr>
              <a:t>I</a:t>
            </a:r>
            <a:r>
              <a:rPr sz="1800" spc="15">
                <a:latin typeface="Calibri"/>
                <a:cs typeface="Calibri"/>
              </a:rPr>
              <a:t> </a:t>
            </a:r>
            <a:r>
              <a:rPr sz="1800">
                <a:latin typeface="Calibri"/>
                <a:cs typeface="Calibri"/>
              </a:rPr>
              <a:t>gave</a:t>
            </a:r>
            <a:r>
              <a:rPr sz="1800" spc="15">
                <a:latin typeface="Calibri"/>
                <a:cs typeface="Calibri"/>
              </a:rPr>
              <a:t> </a:t>
            </a:r>
            <a:r>
              <a:rPr sz="1800">
                <a:latin typeface="Calibri"/>
                <a:cs typeface="Calibri"/>
              </a:rPr>
              <a:t>her</a:t>
            </a:r>
            <a:r>
              <a:rPr sz="1800" spc="-5">
                <a:latin typeface="Calibri"/>
                <a:cs typeface="Calibri"/>
              </a:rPr>
              <a:t> </a:t>
            </a:r>
            <a:r>
              <a:rPr sz="1800">
                <a:latin typeface="Calibri"/>
                <a:cs typeface="Calibri"/>
              </a:rPr>
              <a:t>a</a:t>
            </a:r>
            <a:r>
              <a:rPr sz="1800" spc="-25">
                <a:latin typeface="Calibri"/>
                <a:cs typeface="Calibri"/>
              </a:rPr>
              <a:t> </a:t>
            </a:r>
            <a:r>
              <a:rPr sz="1800">
                <a:latin typeface="Calibri"/>
                <a:cs typeface="Calibri"/>
              </a:rPr>
              <a:t>rose</a:t>
            </a:r>
            <a:r>
              <a:rPr sz="1800" spc="-50">
                <a:latin typeface="Calibri"/>
                <a:cs typeface="Calibri"/>
              </a:rPr>
              <a:t> </a:t>
            </a:r>
            <a:r>
              <a:rPr sz="1800">
                <a:latin typeface="Calibri"/>
                <a:cs typeface="Calibri"/>
              </a:rPr>
              <a:t>and</a:t>
            </a:r>
            <a:r>
              <a:rPr sz="1800" spc="-30">
                <a:latin typeface="Calibri"/>
                <a:cs typeface="Calibri"/>
              </a:rPr>
              <a:t> </a:t>
            </a:r>
            <a:r>
              <a:rPr sz="1800">
                <a:latin typeface="Calibri"/>
                <a:cs typeface="Calibri"/>
              </a:rPr>
              <a:t>a</a:t>
            </a:r>
            <a:r>
              <a:rPr sz="1800" spc="-20">
                <a:latin typeface="Calibri"/>
                <a:cs typeface="Calibri"/>
              </a:rPr>
              <a:t> </a:t>
            </a:r>
            <a:r>
              <a:rPr sz="1800" spc="-10">
                <a:latin typeface="Calibri"/>
                <a:cs typeface="Calibri"/>
              </a:rPr>
              <a:t>guitar.</a:t>
            </a:r>
            <a:endParaRPr sz="1800">
              <a:latin typeface="Calibri"/>
              <a:cs typeface="Calibri"/>
            </a:endParaRPr>
          </a:p>
          <a:p>
            <a:pPr marL="12700">
              <a:lnSpc>
                <a:spcPct val="100000"/>
              </a:lnSpc>
              <a:spcBef>
                <a:spcPts val="390"/>
              </a:spcBef>
            </a:pPr>
            <a:r>
              <a:rPr sz="1800">
                <a:solidFill>
                  <a:srgbClr val="600058"/>
                </a:solidFill>
                <a:latin typeface="Calibri"/>
                <a:cs typeface="Calibri"/>
              </a:rPr>
              <a:t>Q:</a:t>
            </a:r>
            <a:r>
              <a:rPr sz="1800" spc="-5">
                <a:solidFill>
                  <a:srgbClr val="600058"/>
                </a:solidFill>
                <a:latin typeface="Calibri"/>
                <a:cs typeface="Calibri"/>
              </a:rPr>
              <a:t> </a:t>
            </a:r>
            <a:r>
              <a:rPr sz="1800">
                <a:solidFill>
                  <a:srgbClr val="600058"/>
                </a:solidFill>
                <a:latin typeface="Calibri"/>
                <a:cs typeface="Calibri"/>
              </a:rPr>
              <a:t>Who</a:t>
            </a:r>
            <a:r>
              <a:rPr sz="1800" spc="-15">
                <a:solidFill>
                  <a:srgbClr val="600058"/>
                </a:solidFill>
                <a:latin typeface="Calibri"/>
                <a:cs typeface="Calibri"/>
              </a:rPr>
              <a:t> </a:t>
            </a:r>
            <a:r>
              <a:rPr sz="1800">
                <a:solidFill>
                  <a:srgbClr val="600058"/>
                </a:solidFill>
                <a:latin typeface="Calibri"/>
                <a:cs typeface="Calibri"/>
              </a:rPr>
              <a:t>did</a:t>
            </a:r>
            <a:r>
              <a:rPr sz="1800" spc="-15">
                <a:solidFill>
                  <a:srgbClr val="600058"/>
                </a:solidFill>
                <a:latin typeface="Calibri"/>
                <a:cs typeface="Calibri"/>
              </a:rPr>
              <a:t> </a:t>
            </a:r>
            <a:r>
              <a:rPr sz="1800">
                <a:solidFill>
                  <a:srgbClr val="600058"/>
                </a:solidFill>
                <a:latin typeface="Calibri"/>
                <a:cs typeface="Calibri"/>
              </a:rPr>
              <a:t>I</a:t>
            </a:r>
            <a:r>
              <a:rPr sz="1800" spc="-45">
                <a:solidFill>
                  <a:srgbClr val="600058"/>
                </a:solidFill>
                <a:latin typeface="Calibri"/>
                <a:cs typeface="Calibri"/>
              </a:rPr>
              <a:t> </a:t>
            </a:r>
            <a:r>
              <a:rPr sz="1800">
                <a:solidFill>
                  <a:srgbClr val="600058"/>
                </a:solidFill>
                <a:latin typeface="Calibri"/>
                <a:cs typeface="Calibri"/>
              </a:rPr>
              <a:t>give</a:t>
            </a:r>
            <a:r>
              <a:rPr sz="1800" spc="-40">
                <a:solidFill>
                  <a:srgbClr val="600058"/>
                </a:solidFill>
                <a:latin typeface="Calibri"/>
                <a:cs typeface="Calibri"/>
              </a:rPr>
              <a:t> </a:t>
            </a:r>
            <a:r>
              <a:rPr sz="1800">
                <a:solidFill>
                  <a:srgbClr val="600058"/>
                </a:solidFill>
                <a:latin typeface="Calibri"/>
                <a:cs typeface="Calibri"/>
              </a:rPr>
              <a:t>a</a:t>
            </a:r>
            <a:r>
              <a:rPr sz="1800" spc="-5">
                <a:solidFill>
                  <a:srgbClr val="600058"/>
                </a:solidFill>
                <a:latin typeface="Calibri"/>
                <a:cs typeface="Calibri"/>
              </a:rPr>
              <a:t> </a:t>
            </a:r>
            <a:r>
              <a:rPr sz="1800">
                <a:solidFill>
                  <a:srgbClr val="600058"/>
                </a:solidFill>
                <a:latin typeface="Calibri"/>
                <a:cs typeface="Calibri"/>
              </a:rPr>
              <a:t>rose</a:t>
            </a:r>
            <a:r>
              <a:rPr sz="1800" spc="-35">
                <a:solidFill>
                  <a:srgbClr val="600058"/>
                </a:solidFill>
                <a:latin typeface="Calibri"/>
                <a:cs typeface="Calibri"/>
              </a:rPr>
              <a:t> </a:t>
            </a:r>
            <a:r>
              <a:rPr sz="1800">
                <a:solidFill>
                  <a:srgbClr val="600058"/>
                </a:solidFill>
                <a:latin typeface="Calibri"/>
                <a:cs typeface="Calibri"/>
              </a:rPr>
              <a:t>and</a:t>
            </a:r>
            <a:r>
              <a:rPr sz="1800" spc="60">
                <a:solidFill>
                  <a:srgbClr val="600058"/>
                </a:solidFill>
                <a:latin typeface="Calibri"/>
                <a:cs typeface="Calibri"/>
              </a:rPr>
              <a:t> </a:t>
            </a:r>
            <a:r>
              <a:rPr sz="1800">
                <a:solidFill>
                  <a:srgbClr val="600058"/>
                </a:solidFill>
                <a:latin typeface="Calibri"/>
                <a:cs typeface="Calibri"/>
              </a:rPr>
              <a:t>a</a:t>
            </a:r>
            <a:r>
              <a:rPr sz="1800" spc="-10">
                <a:solidFill>
                  <a:srgbClr val="600058"/>
                </a:solidFill>
                <a:latin typeface="Calibri"/>
                <a:cs typeface="Calibri"/>
              </a:rPr>
              <a:t> </a:t>
            </a:r>
            <a:r>
              <a:rPr sz="1800">
                <a:solidFill>
                  <a:srgbClr val="600058"/>
                </a:solidFill>
                <a:latin typeface="Calibri"/>
                <a:cs typeface="Calibri"/>
              </a:rPr>
              <a:t>guitar</a:t>
            </a:r>
            <a:r>
              <a:rPr sz="1800" spc="-70">
                <a:solidFill>
                  <a:srgbClr val="600058"/>
                </a:solidFill>
                <a:latin typeface="Calibri"/>
                <a:cs typeface="Calibri"/>
              </a:rPr>
              <a:t> </a:t>
            </a:r>
            <a:r>
              <a:rPr sz="1800" spc="-25">
                <a:solidFill>
                  <a:srgbClr val="600058"/>
                </a:solidFill>
                <a:latin typeface="Calibri"/>
                <a:cs typeface="Calibri"/>
              </a:rPr>
              <a:t>to?</a:t>
            </a:r>
            <a:endParaRPr sz="1800">
              <a:latin typeface="Calibri"/>
              <a:cs typeface="Calibri"/>
            </a:endParaRPr>
          </a:p>
          <a:p>
            <a:pPr>
              <a:lnSpc>
                <a:spcPct val="100000"/>
              </a:lnSpc>
              <a:spcBef>
                <a:spcPts val="105"/>
              </a:spcBef>
            </a:pPr>
            <a:endParaRPr sz="1800">
              <a:latin typeface="Calibri"/>
              <a:cs typeface="Calibri"/>
            </a:endParaRPr>
          </a:p>
          <a:p>
            <a:pPr marL="24765">
              <a:lnSpc>
                <a:spcPct val="100000"/>
              </a:lnSpc>
            </a:pPr>
            <a:r>
              <a:rPr sz="1800" i="1">
                <a:latin typeface="Calibri"/>
                <a:cs typeface="Calibri"/>
              </a:rPr>
              <a:t>How</a:t>
            </a:r>
            <a:r>
              <a:rPr sz="1800" i="1" spc="10">
                <a:latin typeface="Calibri"/>
                <a:cs typeface="Calibri"/>
              </a:rPr>
              <a:t> </a:t>
            </a:r>
            <a:r>
              <a:rPr sz="1800" i="1">
                <a:latin typeface="Calibri"/>
                <a:cs typeface="Calibri"/>
              </a:rPr>
              <a:t>many</a:t>
            </a:r>
            <a:r>
              <a:rPr sz="1800" i="1" spc="-25">
                <a:latin typeface="Calibri"/>
                <a:cs typeface="Calibri"/>
              </a:rPr>
              <a:t> </a:t>
            </a:r>
            <a:r>
              <a:rPr sz="1800" i="1">
                <a:latin typeface="Calibri"/>
                <a:cs typeface="Calibri"/>
              </a:rPr>
              <a:t>users have</a:t>
            </a:r>
            <a:r>
              <a:rPr sz="1800" i="1" spc="-15">
                <a:latin typeface="Calibri"/>
                <a:cs typeface="Calibri"/>
              </a:rPr>
              <a:t> </a:t>
            </a:r>
            <a:r>
              <a:rPr sz="1800" i="1">
                <a:latin typeface="Calibri"/>
                <a:cs typeface="Calibri"/>
              </a:rPr>
              <a:t>signed up</a:t>
            </a:r>
            <a:r>
              <a:rPr sz="1800" i="1" spc="-70">
                <a:latin typeface="Calibri"/>
                <a:cs typeface="Calibri"/>
              </a:rPr>
              <a:t> </a:t>
            </a:r>
            <a:r>
              <a:rPr sz="1800" i="1">
                <a:latin typeface="Calibri"/>
                <a:cs typeface="Calibri"/>
              </a:rPr>
              <a:t>since</a:t>
            </a:r>
            <a:r>
              <a:rPr sz="1800" i="1" spc="-5">
                <a:latin typeface="Calibri"/>
                <a:cs typeface="Calibri"/>
              </a:rPr>
              <a:t> </a:t>
            </a:r>
            <a:r>
              <a:rPr sz="1800" i="1">
                <a:latin typeface="Calibri"/>
                <a:cs typeface="Calibri"/>
              </a:rPr>
              <a:t>the</a:t>
            </a:r>
            <a:r>
              <a:rPr sz="1800" i="1" spc="-10">
                <a:latin typeface="Calibri"/>
                <a:cs typeface="Calibri"/>
              </a:rPr>
              <a:t> </a:t>
            </a:r>
            <a:r>
              <a:rPr sz="1800" i="1">
                <a:latin typeface="Calibri"/>
                <a:cs typeface="Calibri"/>
              </a:rPr>
              <a:t>start</a:t>
            </a:r>
            <a:r>
              <a:rPr sz="1800" i="1" spc="-50">
                <a:latin typeface="Calibri"/>
                <a:cs typeface="Calibri"/>
              </a:rPr>
              <a:t> </a:t>
            </a:r>
            <a:r>
              <a:rPr sz="1800" i="1">
                <a:latin typeface="Calibri"/>
                <a:cs typeface="Calibri"/>
              </a:rPr>
              <a:t>of</a:t>
            </a:r>
            <a:r>
              <a:rPr sz="1800" i="1" spc="-70">
                <a:latin typeface="Calibri"/>
                <a:cs typeface="Calibri"/>
              </a:rPr>
              <a:t> </a:t>
            </a:r>
            <a:r>
              <a:rPr sz="1800" i="1" spc="-10">
                <a:latin typeface="Calibri"/>
                <a:cs typeface="Calibri"/>
              </a:rPr>
              <a:t>2020?</a:t>
            </a:r>
            <a:endParaRPr sz="1800">
              <a:latin typeface="Calibri"/>
              <a:cs typeface="Calibri"/>
            </a:endParaRPr>
          </a:p>
          <a:p>
            <a:pPr marL="24765" marR="2038350">
              <a:lnSpc>
                <a:spcPct val="100800"/>
              </a:lnSpc>
              <a:spcBef>
                <a:spcPts val="450"/>
              </a:spcBef>
            </a:pPr>
            <a:r>
              <a:rPr sz="1800">
                <a:solidFill>
                  <a:srgbClr val="600058"/>
                </a:solidFill>
                <a:latin typeface="Calibri"/>
                <a:cs typeface="Calibri"/>
              </a:rPr>
              <a:t>SELECT</a:t>
            </a:r>
            <a:r>
              <a:rPr sz="1800" spc="-10">
                <a:solidFill>
                  <a:srgbClr val="600058"/>
                </a:solidFill>
                <a:latin typeface="Calibri"/>
                <a:cs typeface="Calibri"/>
              </a:rPr>
              <a:t> </a:t>
            </a:r>
            <a:r>
              <a:rPr sz="1800">
                <a:solidFill>
                  <a:srgbClr val="600058"/>
                </a:solidFill>
                <a:latin typeface="Calibri"/>
                <a:cs typeface="Calibri"/>
              </a:rPr>
              <a:t>count(id)</a:t>
            </a:r>
            <a:r>
              <a:rPr sz="1800" spc="-45">
                <a:solidFill>
                  <a:srgbClr val="600058"/>
                </a:solidFill>
                <a:latin typeface="Calibri"/>
                <a:cs typeface="Calibri"/>
              </a:rPr>
              <a:t> </a:t>
            </a:r>
            <a:r>
              <a:rPr sz="1800">
                <a:solidFill>
                  <a:srgbClr val="600058"/>
                </a:solidFill>
                <a:latin typeface="Calibri"/>
                <a:cs typeface="Calibri"/>
              </a:rPr>
              <a:t>FROM</a:t>
            </a:r>
            <a:r>
              <a:rPr sz="1800" spc="-55">
                <a:solidFill>
                  <a:srgbClr val="600058"/>
                </a:solidFill>
                <a:latin typeface="Calibri"/>
                <a:cs typeface="Calibri"/>
              </a:rPr>
              <a:t> </a:t>
            </a:r>
            <a:r>
              <a:rPr sz="1800" spc="-20">
                <a:solidFill>
                  <a:srgbClr val="600058"/>
                </a:solidFill>
                <a:latin typeface="Calibri"/>
                <a:cs typeface="Calibri"/>
              </a:rPr>
              <a:t>users </a:t>
            </a:r>
            <a:r>
              <a:rPr sz="1800">
                <a:solidFill>
                  <a:srgbClr val="600058"/>
                </a:solidFill>
                <a:latin typeface="Calibri"/>
                <a:cs typeface="Calibri"/>
              </a:rPr>
              <a:t>WHERE</a:t>
            </a:r>
            <a:r>
              <a:rPr sz="1800" spc="-30">
                <a:solidFill>
                  <a:srgbClr val="600058"/>
                </a:solidFill>
                <a:latin typeface="Calibri"/>
                <a:cs typeface="Calibri"/>
              </a:rPr>
              <a:t> </a:t>
            </a:r>
            <a:r>
              <a:rPr sz="1800">
                <a:solidFill>
                  <a:srgbClr val="600058"/>
                </a:solidFill>
                <a:latin typeface="Calibri"/>
                <a:cs typeface="Calibri"/>
              </a:rPr>
              <a:t>created_at</a:t>
            </a:r>
            <a:r>
              <a:rPr sz="1800" spc="-25">
                <a:solidFill>
                  <a:srgbClr val="600058"/>
                </a:solidFill>
                <a:latin typeface="Calibri"/>
                <a:cs typeface="Calibri"/>
              </a:rPr>
              <a:t> </a:t>
            </a:r>
            <a:r>
              <a:rPr sz="1800">
                <a:solidFill>
                  <a:srgbClr val="600058"/>
                </a:solidFill>
                <a:latin typeface="Calibri"/>
                <a:cs typeface="Calibri"/>
              </a:rPr>
              <a:t>&gt;</a:t>
            </a:r>
            <a:r>
              <a:rPr sz="1800" spc="10">
                <a:solidFill>
                  <a:srgbClr val="600058"/>
                </a:solidFill>
                <a:latin typeface="Calibri"/>
                <a:cs typeface="Calibri"/>
              </a:rPr>
              <a:t> </a:t>
            </a:r>
            <a:r>
              <a:rPr sz="1800" spc="-10">
                <a:solidFill>
                  <a:srgbClr val="600058"/>
                </a:solidFill>
                <a:latin typeface="Calibri"/>
                <a:cs typeface="Calibri"/>
              </a:rPr>
              <a:t>‘2020-01-</a:t>
            </a:r>
            <a:r>
              <a:rPr sz="1800" spc="-25">
                <a:solidFill>
                  <a:srgbClr val="600058"/>
                </a:solidFill>
                <a:latin typeface="Calibri"/>
                <a:cs typeface="Calibri"/>
              </a:rPr>
              <a:t>01’</a:t>
            </a:r>
            <a:endParaRPr sz="1800">
              <a:latin typeface="Calibri"/>
              <a:cs typeface="Calibri"/>
            </a:endParaRPr>
          </a:p>
          <a:p>
            <a:pPr marL="24765" marR="126364">
              <a:lnSpc>
                <a:spcPct val="100800"/>
              </a:lnSpc>
              <a:spcBef>
                <a:spcPts val="375"/>
              </a:spcBef>
            </a:pPr>
            <a:r>
              <a:rPr sz="1800" i="1">
                <a:latin typeface="Calibri"/>
                <a:cs typeface="Calibri"/>
              </a:rPr>
              <a:t>What</a:t>
            </a:r>
            <a:r>
              <a:rPr sz="1800" i="1" spc="-5">
                <a:latin typeface="Calibri"/>
                <a:cs typeface="Calibri"/>
              </a:rPr>
              <a:t> </a:t>
            </a:r>
            <a:r>
              <a:rPr sz="1800" i="1">
                <a:latin typeface="Calibri"/>
                <a:cs typeface="Calibri"/>
              </a:rPr>
              <a:t>is</a:t>
            </a:r>
            <a:r>
              <a:rPr sz="1800" i="1" spc="-30">
                <a:latin typeface="Calibri"/>
                <a:cs typeface="Calibri"/>
              </a:rPr>
              <a:t> </a:t>
            </a:r>
            <a:r>
              <a:rPr sz="1800" i="1">
                <a:latin typeface="Calibri"/>
                <a:cs typeface="Calibri"/>
              </a:rPr>
              <a:t>the</a:t>
            </a:r>
            <a:r>
              <a:rPr sz="1800" i="1" spc="-35">
                <a:latin typeface="Calibri"/>
                <a:cs typeface="Calibri"/>
              </a:rPr>
              <a:t> </a:t>
            </a:r>
            <a:r>
              <a:rPr sz="1800" i="1">
                <a:latin typeface="Calibri"/>
                <a:cs typeface="Calibri"/>
              </a:rPr>
              <a:t>average</a:t>
            </a:r>
            <a:r>
              <a:rPr sz="1800" i="1" spc="-35">
                <a:latin typeface="Calibri"/>
                <a:cs typeface="Calibri"/>
              </a:rPr>
              <a:t> </a:t>
            </a:r>
            <a:r>
              <a:rPr sz="1800" i="1">
                <a:latin typeface="Calibri"/>
                <a:cs typeface="Calibri"/>
              </a:rPr>
              <a:t>number</a:t>
            </a:r>
            <a:r>
              <a:rPr sz="1800" i="1" spc="-15">
                <a:latin typeface="Calibri"/>
                <a:cs typeface="Calibri"/>
              </a:rPr>
              <a:t> </a:t>
            </a:r>
            <a:r>
              <a:rPr sz="1800" i="1">
                <a:latin typeface="Calibri"/>
                <a:cs typeface="Calibri"/>
              </a:rPr>
              <a:t>of</a:t>
            </a:r>
            <a:r>
              <a:rPr sz="1800" i="1" spc="-25">
                <a:latin typeface="Calibri"/>
                <a:cs typeface="Calibri"/>
              </a:rPr>
              <a:t> </a:t>
            </a:r>
            <a:r>
              <a:rPr sz="1800" i="1">
                <a:latin typeface="Calibri"/>
                <a:cs typeface="Calibri"/>
              </a:rPr>
              <a:t>influencers</a:t>
            </a:r>
            <a:r>
              <a:rPr sz="1800" i="1" spc="-30">
                <a:latin typeface="Calibri"/>
                <a:cs typeface="Calibri"/>
              </a:rPr>
              <a:t> </a:t>
            </a:r>
            <a:r>
              <a:rPr sz="1800" i="1">
                <a:latin typeface="Calibri"/>
                <a:cs typeface="Calibri"/>
              </a:rPr>
              <a:t>each</a:t>
            </a:r>
            <a:r>
              <a:rPr sz="1800" i="1" spc="-25">
                <a:latin typeface="Calibri"/>
                <a:cs typeface="Calibri"/>
              </a:rPr>
              <a:t> </a:t>
            </a:r>
            <a:r>
              <a:rPr sz="1800" i="1">
                <a:latin typeface="Calibri"/>
                <a:cs typeface="Calibri"/>
              </a:rPr>
              <a:t>user</a:t>
            </a:r>
            <a:r>
              <a:rPr sz="1800" i="1" spc="-20">
                <a:latin typeface="Calibri"/>
                <a:cs typeface="Calibri"/>
              </a:rPr>
              <a:t> </a:t>
            </a:r>
            <a:r>
              <a:rPr sz="1800" i="1" spc="-25">
                <a:latin typeface="Calibri"/>
                <a:cs typeface="Calibri"/>
              </a:rPr>
              <a:t>is </a:t>
            </a:r>
            <a:r>
              <a:rPr sz="1800" i="1">
                <a:latin typeface="Calibri"/>
                <a:cs typeface="Calibri"/>
              </a:rPr>
              <a:t>subscribed</a:t>
            </a:r>
            <a:r>
              <a:rPr sz="1800" i="1" spc="-25">
                <a:latin typeface="Calibri"/>
                <a:cs typeface="Calibri"/>
              </a:rPr>
              <a:t> to?</a:t>
            </a:r>
            <a:endParaRPr sz="1800">
              <a:latin typeface="Calibri"/>
              <a:cs typeface="Calibri"/>
            </a:endParaRPr>
          </a:p>
          <a:p>
            <a:pPr marL="24765" marR="385445">
              <a:lnSpc>
                <a:spcPct val="100800"/>
              </a:lnSpc>
              <a:spcBef>
                <a:spcPts val="450"/>
              </a:spcBef>
            </a:pPr>
            <a:r>
              <a:rPr sz="1800">
                <a:solidFill>
                  <a:srgbClr val="600058"/>
                </a:solidFill>
                <a:latin typeface="Calibri"/>
                <a:cs typeface="Calibri"/>
              </a:rPr>
              <a:t>SELECT</a:t>
            </a:r>
            <a:r>
              <a:rPr sz="1800" spc="10">
                <a:solidFill>
                  <a:srgbClr val="600058"/>
                </a:solidFill>
                <a:latin typeface="Calibri"/>
                <a:cs typeface="Calibri"/>
              </a:rPr>
              <a:t> </a:t>
            </a:r>
            <a:r>
              <a:rPr sz="1800">
                <a:solidFill>
                  <a:srgbClr val="600058"/>
                </a:solidFill>
                <a:latin typeface="Calibri"/>
                <a:cs typeface="Calibri"/>
              </a:rPr>
              <a:t>avg(count)</a:t>
            </a:r>
            <a:r>
              <a:rPr sz="1800" spc="-30">
                <a:solidFill>
                  <a:srgbClr val="600058"/>
                </a:solidFill>
                <a:latin typeface="Calibri"/>
                <a:cs typeface="Calibri"/>
              </a:rPr>
              <a:t> </a:t>
            </a:r>
            <a:r>
              <a:rPr sz="1800">
                <a:solidFill>
                  <a:srgbClr val="600058"/>
                </a:solidFill>
                <a:latin typeface="Calibri"/>
                <a:cs typeface="Calibri"/>
              </a:rPr>
              <a:t>FROM</a:t>
            </a:r>
            <a:r>
              <a:rPr sz="1800" spc="-40">
                <a:solidFill>
                  <a:srgbClr val="600058"/>
                </a:solidFill>
                <a:latin typeface="Calibri"/>
                <a:cs typeface="Calibri"/>
              </a:rPr>
              <a:t> </a:t>
            </a:r>
            <a:r>
              <a:rPr sz="1800">
                <a:solidFill>
                  <a:srgbClr val="600058"/>
                </a:solidFill>
                <a:latin typeface="Calibri"/>
                <a:cs typeface="Calibri"/>
              </a:rPr>
              <a:t>(</a:t>
            </a:r>
            <a:r>
              <a:rPr sz="1800" spc="-30">
                <a:solidFill>
                  <a:srgbClr val="600058"/>
                </a:solidFill>
                <a:latin typeface="Calibri"/>
                <a:cs typeface="Calibri"/>
              </a:rPr>
              <a:t> </a:t>
            </a:r>
            <a:r>
              <a:rPr sz="1800">
                <a:solidFill>
                  <a:srgbClr val="600058"/>
                </a:solidFill>
                <a:latin typeface="Calibri"/>
                <a:cs typeface="Calibri"/>
              </a:rPr>
              <a:t>SELECT</a:t>
            </a:r>
            <a:r>
              <a:rPr sz="1800" spc="-35">
                <a:solidFill>
                  <a:srgbClr val="600058"/>
                </a:solidFill>
                <a:latin typeface="Calibri"/>
                <a:cs typeface="Calibri"/>
              </a:rPr>
              <a:t> </a:t>
            </a:r>
            <a:r>
              <a:rPr sz="1800">
                <a:solidFill>
                  <a:srgbClr val="600058"/>
                </a:solidFill>
                <a:latin typeface="Calibri"/>
                <a:cs typeface="Calibri"/>
              </a:rPr>
              <a:t>user_id,</a:t>
            </a:r>
            <a:r>
              <a:rPr sz="1800" spc="-5">
                <a:solidFill>
                  <a:srgbClr val="600058"/>
                </a:solidFill>
                <a:latin typeface="Calibri"/>
                <a:cs typeface="Calibri"/>
              </a:rPr>
              <a:t> </a:t>
            </a:r>
            <a:r>
              <a:rPr sz="1800" spc="-10">
                <a:solidFill>
                  <a:srgbClr val="600058"/>
                </a:solidFill>
                <a:latin typeface="Calibri"/>
                <a:cs typeface="Calibri"/>
              </a:rPr>
              <a:t>count(*) </a:t>
            </a:r>
            <a:r>
              <a:rPr sz="1800">
                <a:solidFill>
                  <a:srgbClr val="600058"/>
                </a:solidFill>
                <a:latin typeface="Calibri"/>
                <a:cs typeface="Calibri"/>
              </a:rPr>
              <a:t>FROM</a:t>
            </a:r>
            <a:r>
              <a:rPr sz="1800" spc="-40">
                <a:solidFill>
                  <a:srgbClr val="600058"/>
                </a:solidFill>
                <a:latin typeface="Calibri"/>
                <a:cs typeface="Calibri"/>
              </a:rPr>
              <a:t> </a:t>
            </a:r>
            <a:r>
              <a:rPr sz="1800">
                <a:solidFill>
                  <a:srgbClr val="600058"/>
                </a:solidFill>
                <a:latin typeface="Calibri"/>
                <a:cs typeface="Calibri"/>
              </a:rPr>
              <a:t>subscribers</a:t>
            </a:r>
            <a:r>
              <a:rPr sz="1800" spc="-25">
                <a:solidFill>
                  <a:srgbClr val="600058"/>
                </a:solidFill>
                <a:latin typeface="Calibri"/>
                <a:cs typeface="Calibri"/>
              </a:rPr>
              <a:t> </a:t>
            </a:r>
            <a:r>
              <a:rPr sz="1800">
                <a:solidFill>
                  <a:srgbClr val="600058"/>
                </a:solidFill>
                <a:latin typeface="Calibri"/>
                <a:cs typeface="Calibri"/>
              </a:rPr>
              <a:t>GROUP</a:t>
            </a:r>
            <a:r>
              <a:rPr sz="1800" spc="-25">
                <a:solidFill>
                  <a:srgbClr val="600058"/>
                </a:solidFill>
                <a:latin typeface="Calibri"/>
                <a:cs typeface="Calibri"/>
              </a:rPr>
              <a:t> </a:t>
            </a:r>
            <a:r>
              <a:rPr sz="1800">
                <a:solidFill>
                  <a:srgbClr val="600058"/>
                </a:solidFill>
                <a:latin typeface="Calibri"/>
                <a:cs typeface="Calibri"/>
              </a:rPr>
              <a:t>BY</a:t>
            </a:r>
            <a:r>
              <a:rPr sz="1800" spc="-15">
                <a:solidFill>
                  <a:srgbClr val="600058"/>
                </a:solidFill>
                <a:latin typeface="Calibri"/>
                <a:cs typeface="Calibri"/>
              </a:rPr>
              <a:t> </a:t>
            </a:r>
            <a:r>
              <a:rPr sz="1800">
                <a:solidFill>
                  <a:srgbClr val="600058"/>
                </a:solidFill>
                <a:latin typeface="Calibri"/>
                <a:cs typeface="Calibri"/>
              </a:rPr>
              <a:t>user_id</a:t>
            </a:r>
            <a:r>
              <a:rPr sz="1800" spc="-35">
                <a:solidFill>
                  <a:srgbClr val="600058"/>
                </a:solidFill>
                <a:latin typeface="Calibri"/>
                <a:cs typeface="Calibri"/>
              </a:rPr>
              <a:t> </a:t>
            </a:r>
            <a:r>
              <a:rPr sz="1800" spc="-50">
                <a:solidFill>
                  <a:srgbClr val="600058"/>
                </a:solidFill>
                <a:latin typeface="Calibri"/>
                <a:cs typeface="Calibri"/>
              </a:rPr>
              <a:t>)</a:t>
            </a:r>
            <a:endParaRPr sz="1800">
              <a:latin typeface="Calibri"/>
              <a:cs typeface="Calibri"/>
            </a:endParaRPr>
          </a:p>
          <a:p>
            <a:pPr marL="24765">
              <a:lnSpc>
                <a:spcPts val="2100"/>
              </a:lnSpc>
            </a:pPr>
            <a:r>
              <a:rPr sz="1800">
                <a:solidFill>
                  <a:srgbClr val="600058"/>
                </a:solidFill>
                <a:latin typeface="Calibri"/>
                <a:cs typeface="Calibri"/>
              </a:rPr>
              <a:t>AS</a:t>
            </a:r>
            <a:r>
              <a:rPr sz="1800" spc="-5">
                <a:solidFill>
                  <a:srgbClr val="600058"/>
                </a:solidFill>
                <a:latin typeface="Calibri"/>
                <a:cs typeface="Calibri"/>
              </a:rPr>
              <a:t> </a:t>
            </a:r>
            <a:r>
              <a:rPr sz="1800" spc="-10">
                <a:solidFill>
                  <a:srgbClr val="600058"/>
                </a:solidFill>
                <a:latin typeface="Calibri"/>
                <a:cs typeface="Calibri"/>
              </a:rPr>
              <a:t>avg_subscriptions_per_user</a:t>
            </a:r>
            <a:endParaRPr sz="1800">
              <a:latin typeface="Calibri"/>
              <a:cs typeface="Calibri"/>
            </a:endParaRPr>
          </a:p>
        </p:txBody>
      </p:sp>
      <p:pic>
        <p:nvPicPr>
          <p:cNvPr id="6" name="object 5">
            <a:extLst>
              <a:ext uri="{FF2B5EF4-FFF2-40B4-BE49-F238E27FC236}">
                <a16:creationId xmlns:a16="http://schemas.microsoft.com/office/drawing/2014/main" id="{0FA00966-9A60-7C3B-AC9E-1580A5BBB8FA}"/>
              </a:ext>
            </a:extLst>
          </p:cNvPr>
          <p:cNvPicPr/>
          <p:nvPr/>
        </p:nvPicPr>
        <p:blipFill>
          <a:blip r:embed="rId3" cstate="print"/>
          <a:stretch>
            <a:fillRect/>
          </a:stretch>
        </p:blipFill>
        <p:spPr>
          <a:xfrm>
            <a:off x="9678397" y="1430814"/>
            <a:ext cx="1931253" cy="478825"/>
          </a:xfrm>
          <a:prstGeom prst="rect">
            <a:avLst/>
          </a:prstGeom>
        </p:spPr>
      </p:pic>
    </p:spTree>
    <p:extLst>
      <p:ext uri="{BB962C8B-B14F-4D97-AF65-F5344CB8AC3E}">
        <p14:creationId xmlns:p14="http://schemas.microsoft.com/office/powerpoint/2010/main" val="17216837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11111</Words>
  <Application>Microsoft Office PowerPoint</Application>
  <PresentationFormat>ワイド画面</PresentationFormat>
  <Paragraphs>1142</Paragraphs>
  <Slides>76</Slides>
  <Notes>42</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2</vt:i4>
      </vt:variant>
      <vt:variant>
        <vt:lpstr>スライド タイトル</vt:lpstr>
      </vt:variant>
      <vt:variant>
        <vt:i4>76</vt:i4>
      </vt:variant>
    </vt:vector>
  </HeadingPairs>
  <TitlesOfParts>
    <vt:vector size="90" baseType="lpstr">
      <vt:lpstr>MS PGothic</vt:lpstr>
      <vt:lpstr>MS PGothic</vt:lpstr>
      <vt:lpstr>游ゴシック</vt:lpstr>
      <vt:lpstr>游ゴシック Light</vt:lpstr>
      <vt:lpstr>Arial</vt:lpstr>
      <vt:lpstr>Calibri</vt:lpstr>
      <vt:lpstr>Consolas</vt:lpstr>
      <vt:lpstr>Courier New</vt:lpstr>
      <vt:lpstr>Lucida Sans Unicode</vt:lpstr>
      <vt:lpstr>Times</vt:lpstr>
      <vt:lpstr>Verdana</vt:lpstr>
      <vt:lpstr>Office テーマ</vt:lpstr>
      <vt:lpstr>数式</vt:lpstr>
      <vt:lpstr>Equation</vt:lpstr>
      <vt:lpstr>ITA17 Natural Language Processing with Deep Learning</vt:lpstr>
      <vt:lpstr>Plan for Lec. 1 – Lec. 6</vt:lpstr>
      <vt:lpstr>Introduction: Human Languages</vt:lpstr>
      <vt:lpstr>Definition of Natural Language</vt:lpstr>
      <vt:lpstr>What is Natural Language Processing</vt:lpstr>
      <vt:lpstr>Scheme of Language Study</vt:lpstr>
      <vt:lpstr>Current NLP Apps: Neural Machine Translateion</vt:lpstr>
      <vt:lpstr>Current NLP Apps: Next gen search</vt:lpstr>
      <vt:lpstr>Current NLP Apps: GPT-3 – and more</vt:lpstr>
      <vt:lpstr>a train going over the Golden Gate bridge</vt:lpstr>
      <vt:lpstr>Why Language is…</vt:lpstr>
      <vt:lpstr>Objective of Natural Language Processing</vt:lpstr>
      <vt:lpstr>History of NLP</vt:lpstr>
      <vt:lpstr>History of NLP</vt:lpstr>
      <vt:lpstr>History of NLP</vt:lpstr>
      <vt:lpstr>History of NLP</vt:lpstr>
      <vt:lpstr>History of NLP</vt:lpstr>
      <vt:lpstr>NLP Pipeline</vt:lpstr>
      <vt:lpstr>NLP Pipeline</vt:lpstr>
      <vt:lpstr>NLP Pipeline</vt:lpstr>
      <vt:lpstr>NLTK Pipeline: From Language Structure to Features</vt:lpstr>
      <vt:lpstr>NLTK Pipeline (E.g. Information Extraction)</vt:lpstr>
      <vt:lpstr>NLTK Pipeline: Grammar and Words</vt:lpstr>
      <vt:lpstr>NLTK Pipeline: Tokenization and Morphology</vt:lpstr>
      <vt:lpstr>NLTK Pipeline: POS Tagging and Stopwords</vt:lpstr>
      <vt:lpstr>NLTK Pipeline: Lexical Semantics</vt:lpstr>
      <vt:lpstr>NLTK Pipeline: From Features to Vector Representations</vt:lpstr>
      <vt:lpstr>Definition of “Word”</vt:lpstr>
      <vt:lpstr>Lexical semantics</vt:lpstr>
      <vt:lpstr>Part-of-speech (English)</vt:lpstr>
      <vt:lpstr>Morphology</vt:lpstr>
      <vt:lpstr>Affect to POS by suffix </vt:lpstr>
      <vt:lpstr>Word Senses</vt:lpstr>
      <vt:lpstr>Word Sense Disambiguation</vt:lpstr>
      <vt:lpstr>Phrase structure parsing &amp; ambiguity</vt:lpstr>
      <vt:lpstr>Corpus-based statistical approaches to tackle NLP problem</vt:lpstr>
      <vt:lpstr>Corpus-based statistical approaches to tackle NLP problem</vt:lpstr>
      <vt:lpstr>Corpus-based statistical approaches to tackle NLP problem</vt:lpstr>
      <vt:lpstr>Corpora</vt:lpstr>
      <vt:lpstr>Lexical Resources</vt:lpstr>
      <vt:lpstr>WordNet</vt:lpstr>
      <vt:lpstr>The Life-Cycle of a Corpus </vt:lpstr>
      <vt:lpstr>Annotation: main issues</vt:lpstr>
      <vt:lpstr>Terminology</vt:lpstr>
      <vt:lpstr>How to do the annotation</vt:lpstr>
      <vt:lpstr>How to do the annotation</vt:lpstr>
      <vt:lpstr>Lexical acquisition (字句獲得)</vt:lpstr>
      <vt:lpstr>The limits of hand-encoded lexical resources</vt:lpstr>
      <vt:lpstr>Lexical acquisition</vt:lpstr>
      <vt:lpstr>Collocations</vt:lpstr>
      <vt:lpstr>Collocations</vt:lpstr>
      <vt:lpstr>Finding collocations</vt:lpstr>
      <vt:lpstr>Finding collocations</vt:lpstr>
      <vt:lpstr>Language Models</vt:lpstr>
      <vt:lpstr>Language Models</vt:lpstr>
      <vt:lpstr>Lexical and semantic similarity</vt:lpstr>
      <vt:lpstr>Lexical and semantic similarity</vt:lpstr>
      <vt:lpstr>Semantic similarity</vt:lpstr>
      <vt:lpstr>Other lexical semantics tasks</vt:lpstr>
      <vt:lpstr>Other lexical semantics tasks</vt:lpstr>
      <vt:lpstr>PowerPoint プレゼンテーション</vt:lpstr>
      <vt:lpstr>Selectional preferences</vt:lpstr>
      <vt:lpstr>Selectional preferences</vt:lpstr>
      <vt:lpstr>Example Study: Bible Verse Search</vt:lpstr>
      <vt:lpstr>Corpus &amp; Data Layout</vt:lpstr>
      <vt:lpstr>Data Flow: What becomes What?</vt:lpstr>
      <vt:lpstr>Processing (Code Mini-Snippet)</vt:lpstr>
      <vt:lpstr>POS Tagging &amp; Lemmatization (HMM hook)</vt:lpstr>
      <vt:lpstr>Feature Extraction: BoW / TF-IDF</vt:lpstr>
      <vt:lpstr>(Optional) LSA for Semantic Smoothing</vt:lpstr>
      <vt:lpstr>Query Processing (Example)</vt:lpstr>
      <vt:lpstr>n-gram Counts (Code Mini-Snippet)</vt:lpstr>
      <vt:lpstr>HMM for POS Tagging (Concepts)</vt:lpstr>
      <vt:lpstr>HMM Tagger (NLTK Demo)</vt:lpstr>
      <vt:lpstr>Putting it together: Evaluation and next steps</vt:lpstr>
      <vt:lpstr>Conclusion - Key Takeaways from Lec.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矢口勇一</dc:creator>
  <cp:lastModifiedBy>矢口勇一</cp:lastModifiedBy>
  <cp:revision>1</cp:revision>
  <dcterms:created xsi:type="dcterms:W3CDTF">2025-09-16T11:28:18Z</dcterms:created>
  <dcterms:modified xsi:type="dcterms:W3CDTF">2025-09-29T07:00:00Z</dcterms:modified>
</cp:coreProperties>
</file>